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61" r:id="rId3"/>
    <p:sldId id="258" r:id="rId4"/>
    <p:sldId id="259" r:id="rId5"/>
    <p:sldId id="260" r:id="rId6"/>
    <p:sldId id="262" r:id="rId7"/>
    <p:sldId id="264" r:id="rId8"/>
    <p:sldId id="263" r:id="rId9"/>
    <p:sldId id="265" r:id="rId10"/>
    <p:sldId id="268" r:id="rId11"/>
    <p:sldId id="269" r:id="rId12"/>
    <p:sldId id="267" r:id="rId13"/>
    <p:sldId id="266" r:id="rId14"/>
    <p:sldId id="271" r:id="rId15"/>
    <p:sldId id="270" r:id="rId16"/>
    <p:sldId id="272" r:id="rId17"/>
    <p:sldId id="273" r:id="rId18"/>
    <p:sldId id="274" r:id="rId19"/>
    <p:sldId id="276" r:id="rId20"/>
    <p:sldId id="278" r:id="rId21"/>
    <p:sldId id="279" r:id="rId22"/>
    <p:sldId id="281" r:id="rId23"/>
    <p:sldId id="282" r:id="rId24"/>
    <p:sldId id="280" r:id="rId25"/>
    <p:sldId id="283" r:id="rId26"/>
    <p:sldId id="284" r:id="rId27"/>
    <p:sldId id="285"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99" autoAdjust="0"/>
    <p:restoredTop sz="94660"/>
  </p:normalViewPr>
  <p:slideViewPr>
    <p:cSldViewPr>
      <p:cViewPr varScale="1">
        <p:scale>
          <a:sx n="75" d="100"/>
          <a:sy n="75" d="100"/>
        </p:scale>
        <p:origin x="1843"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EF16E2-9094-4E3A-A3AD-49761C39BB65}" type="datetimeFigureOut">
              <a:rPr lang="ru-RU" smtClean="0"/>
              <a:t>06.11.2019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01805A-8E95-493C-9B97-371C4B54EE7C}" type="slidenum">
              <a:rPr lang="ru-RU" smtClean="0"/>
              <a:t>‹#›</a:t>
            </a:fld>
            <a:endParaRPr lang="ru-RU"/>
          </a:p>
        </p:txBody>
      </p:sp>
    </p:spTree>
    <p:extLst>
      <p:ext uri="{BB962C8B-B14F-4D97-AF65-F5344CB8AC3E}">
        <p14:creationId xmlns:p14="http://schemas.microsoft.com/office/powerpoint/2010/main" val="4127899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A801805A-8E95-493C-9B97-371C4B54EE7C}" type="slidenum">
              <a:rPr lang="ru-RU" smtClean="0"/>
              <a:t>3</a:t>
            </a:fld>
            <a:endParaRPr lang="ru-RU"/>
          </a:p>
        </p:txBody>
      </p:sp>
    </p:spTree>
    <p:extLst>
      <p:ext uri="{BB962C8B-B14F-4D97-AF65-F5344CB8AC3E}">
        <p14:creationId xmlns:p14="http://schemas.microsoft.com/office/powerpoint/2010/main" val="1796234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A801805A-8E95-493C-9B97-371C4B54EE7C}" type="slidenum">
              <a:rPr lang="ru-RU" smtClean="0"/>
              <a:t>17</a:t>
            </a:fld>
            <a:endParaRPr lang="ru-RU"/>
          </a:p>
        </p:txBody>
      </p:sp>
    </p:spTree>
    <p:extLst>
      <p:ext uri="{BB962C8B-B14F-4D97-AF65-F5344CB8AC3E}">
        <p14:creationId xmlns:p14="http://schemas.microsoft.com/office/powerpoint/2010/main" val="1828501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8321B60-B6B9-4277-8186-803C6B7D4C82}" type="datetime1">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759650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2FA3E72-58D6-4B5A-B22C-204E62758980}" type="datetime1">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152635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A030C6-0C23-4121-A4B1-9306FAD9B5F1}" type="datetime1">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171114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617700-6C15-4FB8-89D4-56AAC183F444}" type="datetime1">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372970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74F44A-2E6D-43D9-A8B8-1944803D3C16}" type="datetime1">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2007748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D5E0680-B800-4873-93C9-D1463BB0D49C}" type="datetime1">
              <a:rPr lang="ru-RU" smtClean="0"/>
              <a:t>06.11.2019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604272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0CBF17A-B9C8-4ECF-9EC8-A0D3A81D3A41}" type="datetime1">
              <a:rPr lang="ru-RU" smtClean="0"/>
              <a:t>06.11.2019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3112219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58BA355-C338-458C-963B-CF94B8768CC1}" type="datetime1">
              <a:rPr lang="ru-RU" smtClean="0"/>
              <a:t>06.11.2019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2891893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BA0397A-528E-4C98-9BB9-1CAA7B988046}" type="datetime1">
              <a:rPr lang="ru-RU" smtClean="0"/>
              <a:t>06.11.2019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2899283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B7350C-843C-4F24-9CAC-7B0BB86A68AF}" type="datetime1">
              <a:rPr lang="ru-RU" smtClean="0"/>
              <a:t>06.11.2019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2988054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B123BCC-216F-44B5-AA45-45F78ACEE90C}" type="datetime1">
              <a:rPr lang="ru-RU" smtClean="0"/>
              <a:t>06.11.2019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6AA0544-88D5-4893-90E4-ED1C54E0A194}" type="slidenum">
              <a:rPr lang="ru-RU" smtClean="0"/>
              <a:t>‹#›</a:t>
            </a:fld>
            <a:endParaRPr lang="ru-RU"/>
          </a:p>
        </p:txBody>
      </p:sp>
    </p:spTree>
    <p:extLst>
      <p:ext uri="{BB962C8B-B14F-4D97-AF65-F5344CB8AC3E}">
        <p14:creationId xmlns:p14="http://schemas.microsoft.com/office/powerpoint/2010/main" val="4082077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17E19-BB6E-46D9-9F3D-B1412102851E}" type="datetime1">
              <a:rPr lang="ru-RU" smtClean="0"/>
              <a:t>06.11.2019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AA0544-88D5-4893-90E4-ED1C54E0A194}" type="slidenum">
              <a:rPr lang="ru-RU" smtClean="0"/>
              <a:t>‹#›</a:t>
            </a:fld>
            <a:endParaRPr lang="ru-RU"/>
          </a:p>
        </p:txBody>
      </p:sp>
    </p:spTree>
    <p:extLst>
      <p:ext uri="{BB962C8B-B14F-4D97-AF65-F5344CB8AC3E}">
        <p14:creationId xmlns:p14="http://schemas.microsoft.com/office/powerpoint/2010/main" val="2986509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1615412"/>
            <a:ext cx="7848871" cy="1015663"/>
          </a:xfrm>
          <a:prstGeom prst="rect">
            <a:avLst/>
          </a:prstGeom>
        </p:spPr>
        <p:txBody>
          <a:bodyPr wrap="square">
            <a:spAutoFit/>
          </a:bodyPr>
          <a:lstStyle/>
          <a:p>
            <a:pPr algn="ctr"/>
            <a:r>
              <a:rPr lang="en-US" sz="3000" b="1" dirty="0">
                <a:latin typeface="Times New Roman" pitchFamily="18" charset="0"/>
                <a:cs typeface="Times New Roman" pitchFamily="18" charset="0"/>
              </a:rPr>
              <a:t>Store data in and </a:t>
            </a:r>
            <a:r>
              <a:rPr lang="en-US" sz="3000" b="1" dirty="0" smtClean="0">
                <a:latin typeface="Times New Roman" pitchFamily="18" charset="0"/>
                <a:cs typeface="Times New Roman" pitchFamily="18" charset="0"/>
              </a:rPr>
              <a:t>retrieve</a:t>
            </a:r>
          </a:p>
          <a:p>
            <a:pPr algn="ctr"/>
            <a:r>
              <a:rPr lang="en-US" sz="3000" b="1" dirty="0" smtClean="0">
                <a:latin typeface="Times New Roman" pitchFamily="18" charset="0"/>
                <a:cs typeface="Times New Roman" pitchFamily="18" charset="0"/>
              </a:rPr>
              <a:t>data </a:t>
            </a:r>
            <a:r>
              <a:rPr lang="en-US" sz="3000" b="1" dirty="0">
                <a:latin typeface="Times New Roman" pitchFamily="18" charset="0"/>
                <a:cs typeface="Times New Roman" pitchFamily="18" charset="0"/>
              </a:rPr>
              <a:t>from collections</a:t>
            </a:r>
            <a:endParaRPr lang="ru-RU" sz="3000" b="1" dirty="0">
              <a:latin typeface="Times New Roman" pitchFamily="18" charset="0"/>
              <a:cs typeface="Times New Roman" pitchFamily="18" charset="0"/>
            </a:endParaRPr>
          </a:p>
        </p:txBody>
      </p:sp>
      <p:sp>
        <p:nvSpPr>
          <p:cNvPr id="2" name="Номер слайда 1"/>
          <p:cNvSpPr>
            <a:spLocks noGrp="1"/>
          </p:cNvSpPr>
          <p:nvPr>
            <p:ph type="sldNum" sz="quarter" idx="12"/>
          </p:nvPr>
        </p:nvSpPr>
        <p:spPr/>
        <p:txBody>
          <a:bodyPr/>
          <a:lstStyle/>
          <a:p>
            <a:fld id="{B6AA0544-88D5-4893-90E4-ED1C54E0A194}" type="slidenum">
              <a:rPr lang="ru-RU" smtClean="0"/>
              <a:t>1</a:t>
            </a:fld>
            <a:endParaRPr lang="ru-RU" dirty="0"/>
          </a:p>
        </p:txBody>
      </p:sp>
      <p:sp>
        <p:nvSpPr>
          <p:cNvPr id="5" name="Прямоугольник 4"/>
          <p:cNvSpPr/>
          <p:nvPr/>
        </p:nvSpPr>
        <p:spPr>
          <a:xfrm>
            <a:off x="4716016" y="4725144"/>
            <a:ext cx="5761619" cy="1200329"/>
          </a:xfrm>
          <a:prstGeom prst="rect">
            <a:avLst/>
          </a:prstGeom>
        </p:spPr>
        <p:txBody>
          <a:bodyPr wrap="square">
            <a:spAutoFit/>
          </a:bodyPr>
          <a:lstStyle/>
          <a:p>
            <a:r>
              <a:rPr lang="en-US" sz="2400" dirty="0" err="1" smtClean="0">
                <a:latin typeface="Times New Roman" pitchFamily="18" charset="0"/>
                <a:cs typeface="Times New Roman" pitchFamily="18" charset="0"/>
              </a:rPr>
              <a:t>Gulnaz</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Zhomartkyzy</a:t>
            </a:r>
            <a:endParaRPr lang="en-US" sz="2400" dirty="0" smtClean="0">
              <a:latin typeface="Times New Roman" pitchFamily="18" charset="0"/>
              <a:cs typeface="Times New Roman" pitchFamily="18" charset="0"/>
            </a:endParaRPr>
          </a:p>
          <a:p>
            <a:r>
              <a:rPr lang="en-US" sz="2400" dirty="0">
                <a:latin typeface="Times New Roman" pitchFamily="18" charset="0"/>
                <a:cs typeface="Times New Roman" pitchFamily="18" charset="0"/>
              </a:rPr>
              <a:t>D. </a:t>
            </a:r>
            <a:r>
              <a:rPr lang="en-US" sz="2400" dirty="0" err="1">
                <a:latin typeface="Times New Roman" pitchFamily="18" charset="0"/>
                <a:cs typeface="Times New Roman" pitchFamily="18" charset="0"/>
              </a:rPr>
              <a:t>Serikbayev</a:t>
            </a:r>
            <a:r>
              <a:rPr lang="en-US" sz="2400" dirty="0">
                <a:latin typeface="Times New Roman" pitchFamily="18" charset="0"/>
                <a:cs typeface="Times New Roman" pitchFamily="18" charset="0"/>
              </a:rPr>
              <a:t> EKSTU</a:t>
            </a:r>
            <a:endParaRPr lang="en-US" sz="2400" dirty="0">
              <a:latin typeface="Times New Roman" pitchFamily="18" charset="0"/>
              <a:cs typeface="Times New Roman" pitchFamily="18" charset="0"/>
            </a:endParaRPr>
          </a:p>
          <a:p>
            <a:pPr algn="ct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6162542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763837"/>
            <a:ext cx="7992888" cy="400110"/>
          </a:xfrm>
          <a:prstGeom prst="rect">
            <a:avLst/>
          </a:prstGeom>
        </p:spPr>
        <p:txBody>
          <a:bodyPr wrap="square">
            <a:spAutoFit/>
          </a:bodyPr>
          <a:lstStyle/>
          <a:p>
            <a:r>
              <a:rPr lang="en-US" sz="2000" b="1" dirty="0">
                <a:latin typeface="Times New Roman" pitchFamily="18" charset="0"/>
                <a:cs typeface="Times New Roman" pitchFamily="18" charset="0"/>
              </a:rPr>
              <a:t>TABLE 3</a:t>
            </a:r>
            <a:r>
              <a:rPr lang="en-US" sz="2000" b="1"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Common System Array Methods </a:t>
            </a:r>
            <a:endParaRPr lang="ru-RU" sz="2000" dirty="0">
              <a:latin typeface="Times New Roman" pitchFamily="18" charset="0"/>
              <a:cs typeface="Times New Roman" pitchFamily="18" charset="0"/>
            </a:endParaRPr>
          </a:p>
        </p:txBody>
      </p:sp>
      <p:sp>
        <p:nvSpPr>
          <p:cNvPr id="3" name="Прямоугольник 2"/>
          <p:cNvSpPr/>
          <p:nvPr/>
        </p:nvSpPr>
        <p:spPr>
          <a:xfrm>
            <a:off x="539552" y="363727"/>
            <a:ext cx="1359924" cy="461665"/>
          </a:xfrm>
          <a:prstGeom prst="rect">
            <a:avLst/>
          </a:prstGeom>
        </p:spPr>
        <p:txBody>
          <a:bodyPr wrap="none">
            <a:spAutoFit/>
          </a:bodyPr>
          <a:lstStyle/>
          <a:p>
            <a:r>
              <a:rPr lang="en-US" sz="2400" b="1" dirty="0" err="1"/>
              <a:t>ArrayList</a:t>
            </a:r>
            <a:r>
              <a:rPr lang="en-US" dirty="0"/>
              <a:t> </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594279204"/>
              </p:ext>
            </p:extLst>
          </p:nvPr>
        </p:nvGraphicFramePr>
        <p:xfrm>
          <a:off x="755576" y="1216307"/>
          <a:ext cx="7848872" cy="5032552"/>
        </p:xfrm>
        <a:graphic>
          <a:graphicData uri="http://schemas.openxmlformats.org/drawingml/2006/table">
            <a:tbl>
              <a:tblPr firstRow="1" bandRow="1">
                <a:tableStyleId>{5C22544A-7EE6-4342-B048-85BDC9FD1C3A}</a:tableStyleId>
              </a:tblPr>
              <a:tblGrid>
                <a:gridCol w="1962218">
                  <a:extLst>
                    <a:ext uri="{9D8B030D-6E8A-4147-A177-3AD203B41FA5}">
                      <a16:colId xmlns:a16="http://schemas.microsoft.com/office/drawing/2014/main" val="20000"/>
                    </a:ext>
                  </a:extLst>
                </a:gridCol>
                <a:gridCol w="5886654">
                  <a:extLst>
                    <a:ext uri="{9D8B030D-6E8A-4147-A177-3AD203B41FA5}">
                      <a16:colId xmlns:a16="http://schemas.microsoft.com/office/drawing/2014/main" val="20001"/>
                    </a:ext>
                  </a:extLst>
                </a:gridCol>
              </a:tblGrid>
              <a:tr h="394860">
                <a:tc>
                  <a:txBody>
                    <a:bodyPr/>
                    <a:lstStyle/>
                    <a:p>
                      <a:pPr algn="ctr"/>
                      <a:r>
                        <a:rPr lang="en-US" sz="2200" b="1" i="0" u="none" strike="noStrike" kern="1200" baseline="0" dirty="0" err="1" smtClean="0">
                          <a:solidFill>
                            <a:schemeClr val="lt1"/>
                          </a:solidFill>
                          <a:latin typeface="+mn-lt"/>
                          <a:ea typeface="+mn-ea"/>
                          <a:cs typeface="+mn-cs"/>
                        </a:rPr>
                        <a:t>METhOD</a:t>
                      </a:r>
                      <a:r>
                        <a:rPr lang="en-US" sz="2200" b="1" i="0" u="none" strike="noStrike" kern="1200" baseline="0" dirty="0" smtClean="0">
                          <a:solidFill>
                            <a:schemeClr val="lt1"/>
                          </a:solidFill>
                          <a:latin typeface="+mn-lt"/>
                          <a:ea typeface="+mn-ea"/>
                          <a:cs typeface="+mn-cs"/>
                        </a:rPr>
                        <a:t> </a:t>
                      </a:r>
                      <a:endParaRPr lang="ru-RU" sz="2200" dirty="0"/>
                    </a:p>
                  </a:txBody>
                  <a:tcPr/>
                </a:tc>
                <a:tc>
                  <a:txBody>
                    <a:bodyPr/>
                    <a:lstStyle/>
                    <a:p>
                      <a:pPr algn="ctr"/>
                      <a:r>
                        <a:rPr lang="en-US" sz="2200" b="1" i="0" u="none" strike="noStrike" kern="1200" baseline="0" dirty="0" smtClean="0">
                          <a:solidFill>
                            <a:schemeClr val="lt1"/>
                          </a:solidFill>
                          <a:latin typeface="+mn-lt"/>
                          <a:ea typeface="+mn-ea"/>
                          <a:cs typeface="+mn-cs"/>
                        </a:rPr>
                        <a:t>DESCRIPTION </a:t>
                      </a:r>
                      <a:endParaRPr lang="ru-RU" sz="2200" dirty="0"/>
                    </a:p>
                  </a:txBody>
                  <a:tcPr/>
                </a:tc>
                <a:extLst>
                  <a:ext uri="{0D108BD9-81ED-4DB2-BD59-A6C34878D82A}">
                    <a16:rowId xmlns:a16="http://schemas.microsoft.com/office/drawing/2014/main" val="10000"/>
                  </a:ext>
                </a:extLst>
              </a:tr>
              <a:tr h="496138">
                <a:tc>
                  <a:txBody>
                    <a:bodyPr/>
                    <a:lstStyle/>
                    <a:p>
                      <a:r>
                        <a:rPr lang="en-US" sz="2200" b="0" i="0" u="none" strike="noStrike" kern="1200" baseline="0" dirty="0" smtClean="0">
                          <a:solidFill>
                            <a:schemeClr val="dk1"/>
                          </a:solidFill>
                          <a:latin typeface="+mn-lt"/>
                          <a:ea typeface="+mn-ea"/>
                          <a:cs typeface="+mn-cs"/>
                        </a:rPr>
                        <a:t>Add </a:t>
                      </a:r>
                      <a:endParaRPr lang="ru-RU" sz="2200" dirty="0"/>
                    </a:p>
                  </a:txBody>
                  <a:tcPr/>
                </a:tc>
                <a:tc>
                  <a:txBody>
                    <a:bodyPr/>
                    <a:lstStyle/>
                    <a:p>
                      <a:r>
                        <a:rPr lang="en-US" sz="2200" b="0" i="0" u="none" strike="noStrike" kern="1200" baseline="0" dirty="0" smtClean="0">
                          <a:solidFill>
                            <a:schemeClr val="dk1"/>
                          </a:solidFill>
                          <a:latin typeface="+mn-lt"/>
                          <a:ea typeface="+mn-ea"/>
                          <a:cs typeface="+mn-cs"/>
                        </a:rPr>
                        <a:t>Adds an element at the end of the </a:t>
                      </a:r>
                      <a:r>
                        <a:rPr lang="en-US" sz="2200" b="0" i="0" u="none" strike="noStrike" kern="1200" baseline="0" dirty="0" err="1" smtClean="0">
                          <a:solidFill>
                            <a:schemeClr val="dk1"/>
                          </a:solidFill>
                          <a:latin typeface="+mn-lt"/>
                          <a:ea typeface="+mn-ea"/>
                          <a:cs typeface="+mn-cs"/>
                        </a:rPr>
                        <a:t>ArrayList</a:t>
                      </a:r>
                      <a:r>
                        <a:rPr lang="en-US" sz="2200" b="0" i="0" u="none" strike="noStrike" kern="1200" baseline="0" dirty="0" smtClean="0">
                          <a:solidFill>
                            <a:schemeClr val="dk1"/>
                          </a:solidFill>
                          <a:latin typeface="+mn-lt"/>
                          <a:ea typeface="+mn-ea"/>
                          <a:cs typeface="+mn-cs"/>
                        </a:rPr>
                        <a:t> </a:t>
                      </a:r>
                      <a:endParaRPr lang="ru-RU" sz="2200" dirty="0"/>
                    </a:p>
                  </a:txBody>
                  <a:tcPr/>
                </a:tc>
                <a:extLst>
                  <a:ext uri="{0D108BD9-81ED-4DB2-BD59-A6C34878D82A}">
                    <a16:rowId xmlns:a16="http://schemas.microsoft.com/office/drawing/2014/main" val="10001"/>
                  </a:ext>
                </a:extLst>
              </a:tr>
              <a:tr h="496138">
                <a:tc>
                  <a:txBody>
                    <a:bodyPr/>
                    <a:lstStyle/>
                    <a:p>
                      <a:r>
                        <a:rPr lang="en-US" sz="2200" b="0" i="0" u="none" strike="noStrike" kern="1200" baseline="0" dirty="0" err="1" smtClean="0">
                          <a:solidFill>
                            <a:schemeClr val="dk1"/>
                          </a:solidFill>
                          <a:latin typeface="+mn-lt"/>
                          <a:ea typeface="+mn-ea"/>
                          <a:cs typeface="+mn-cs"/>
                        </a:rPr>
                        <a:t>AddRange</a:t>
                      </a:r>
                      <a:r>
                        <a:rPr lang="en-US" sz="2200" b="0" i="0" u="none" strike="noStrike" kern="1200" baseline="0" dirty="0" smtClean="0">
                          <a:solidFill>
                            <a:schemeClr val="dk1"/>
                          </a:solidFill>
                          <a:latin typeface="+mn-lt"/>
                          <a:ea typeface="+mn-ea"/>
                          <a:cs typeface="+mn-cs"/>
                        </a:rPr>
                        <a:t> </a:t>
                      </a:r>
                      <a:endParaRPr lang="ru-RU" sz="2200" dirty="0"/>
                    </a:p>
                  </a:txBody>
                  <a:tcPr/>
                </a:tc>
                <a:tc>
                  <a:txBody>
                    <a:bodyPr/>
                    <a:lstStyle/>
                    <a:p>
                      <a:r>
                        <a:rPr lang="en-US" sz="2200" b="0" i="0" u="none" strike="noStrike" kern="1200" baseline="0" dirty="0" smtClean="0">
                          <a:solidFill>
                            <a:schemeClr val="dk1"/>
                          </a:solidFill>
                          <a:latin typeface="+mn-lt"/>
                          <a:ea typeface="+mn-ea"/>
                          <a:cs typeface="+mn-cs"/>
                        </a:rPr>
                        <a:t>Adds multiple elements at the end of the </a:t>
                      </a:r>
                      <a:r>
                        <a:rPr lang="en-US" sz="2200" b="0" i="0" u="none" strike="noStrike" kern="1200" baseline="0" dirty="0" err="1" smtClean="0">
                          <a:solidFill>
                            <a:schemeClr val="dk1"/>
                          </a:solidFill>
                          <a:latin typeface="+mn-lt"/>
                          <a:ea typeface="+mn-ea"/>
                          <a:cs typeface="+mn-cs"/>
                        </a:rPr>
                        <a:t>ArrayList</a:t>
                      </a:r>
                      <a:r>
                        <a:rPr lang="en-US" sz="2200" b="0" i="0" u="none" strike="noStrike" kern="1200" baseline="0" dirty="0" smtClean="0">
                          <a:solidFill>
                            <a:schemeClr val="dk1"/>
                          </a:solidFill>
                          <a:latin typeface="+mn-lt"/>
                          <a:ea typeface="+mn-ea"/>
                          <a:cs typeface="+mn-cs"/>
                        </a:rPr>
                        <a:t> </a:t>
                      </a:r>
                      <a:endParaRPr lang="ru-RU" sz="2200" dirty="0"/>
                    </a:p>
                  </a:txBody>
                  <a:tcPr/>
                </a:tc>
                <a:extLst>
                  <a:ext uri="{0D108BD9-81ED-4DB2-BD59-A6C34878D82A}">
                    <a16:rowId xmlns:a16="http://schemas.microsoft.com/office/drawing/2014/main" val="10002"/>
                  </a:ext>
                </a:extLst>
              </a:tr>
              <a:tr h="1015355">
                <a:tc>
                  <a:txBody>
                    <a:bodyPr/>
                    <a:lstStyle/>
                    <a:p>
                      <a:r>
                        <a:rPr lang="en-US" sz="2200" b="0" i="0" u="none" strike="noStrike" kern="1200" baseline="0" dirty="0" err="1" smtClean="0">
                          <a:solidFill>
                            <a:schemeClr val="dk1"/>
                          </a:solidFill>
                          <a:latin typeface="+mn-lt"/>
                          <a:ea typeface="+mn-ea"/>
                          <a:cs typeface="+mn-cs"/>
                        </a:rPr>
                        <a:t>BinarySearch</a:t>
                      </a:r>
                      <a:r>
                        <a:rPr lang="en-US" sz="2200" b="0" i="0" u="none" strike="noStrike" kern="1200" baseline="0" dirty="0" smtClean="0">
                          <a:solidFill>
                            <a:schemeClr val="dk1"/>
                          </a:solidFill>
                          <a:latin typeface="+mn-lt"/>
                          <a:ea typeface="+mn-ea"/>
                          <a:cs typeface="+mn-cs"/>
                        </a:rPr>
                        <a:t> </a:t>
                      </a:r>
                      <a:endParaRPr lang="ru-RU" sz="2200" dirty="0"/>
                    </a:p>
                  </a:txBody>
                  <a:tcPr/>
                </a:tc>
                <a:tc>
                  <a:txBody>
                    <a:bodyPr/>
                    <a:lstStyle/>
                    <a:p>
                      <a:r>
                        <a:rPr lang="en-US" sz="2200" b="0" i="0" u="none" strike="noStrike" kern="1200" baseline="0" dirty="0" smtClean="0">
                          <a:solidFill>
                            <a:schemeClr val="dk1"/>
                          </a:solidFill>
                          <a:latin typeface="+mn-lt"/>
                          <a:ea typeface="+mn-ea"/>
                          <a:cs typeface="+mn-cs"/>
                        </a:rPr>
                        <a:t>Searches the sorted </a:t>
                      </a:r>
                      <a:r>
                        <a:rPr lang="en-US" sz="2200" b="0" i="0" u="none" strike="noStrike" kern="1200" baseline="0" dirty="0" err="1" smtClean="0">
                          <a:solidFill>
                            <a:schemeClr val="dk1"/>
                          </a:solidFill>
                          <a:latin typeface="+mn-lt"/>
                          <a:ea typeface="+mn-ea"/>
                          <a:cs typeface="+mn-cs"/>
                        </a:rPr>
                        <a:t>ArrayList</a:t>
                      </a:r>
                      <a:r>
                        <a:rPr lang="en-US" sz="2200" b="0" i="0" u="none" strike="noStrike" kern="1200" baseline="0" dirty="0" smtClean="0">
                          <a:solidFill>
                            <a:schemeClr val="dk1"/>
                          </a:solidFill>
                          <a:latin typeface="+mn-lt"/>
                          <a:ea typeface="+mn-ea"/>
                          <a:cs typeface="+mn-cs"/>
                        </a:rPr>
                        <a:t> for an element using the default com-</a:t>
                      </a:r>
                      <a:r>
                        <a:rPr lang="en-US" sz="2200" b="0" i="0" u="none" strike="noStrike" kern="1200" baseline="0" dirty="0" err="1" smtClean="0">
                          <a:solidFill>
                            <a:schemeClr val="dk1"/>
                          </a:solidFill>
                          <a:latin typeface="+mn-lt"/>
                          <a:ea typeface="+mn-ea"/>
                          <a:cs typeface="+mn-cs"/>
                        </a:rPr>
                        <a:t>parer</a:t>
                      </a:r>
                      <a:r>
                        <a:rPr lang="en-US" sz="2200" b="0" i="0" u="none" strike="noStrike" kern="1200" baseline="0" dirty="0" smtClean="0">
                          <a:solidFill>
                            <a:schemeClr val="dk1"/>
                          </a:solidFill>
                          <a:latin typeface="+mn-lt"/>
                          <a:ea typeface="+mn-ea"/>
                          <a:cs typeface="+mn-cs"/>
                        </a:rPr>
                        <a:t> and returns the index of the element </a:t>
                      </a:r>
                      <a:endParaRPr lang="ru-RU" sz="2200" dirty="0"/>
                    </a:p>
                  </a:txBody>
                  <a:tcPr/>
                </a:tc>
                <a:extLst>
                  <a:ext uri="{0D108BD9-81ED-4DB2-BD59-A6C34878D82A}">
                    <a16:rowId xmlns:a16="http://schemas.microsoft.com/office/drawing/2014/main" val="10003"/>
                  </a:ext>
                </a:extLst>
              </a:tr>
              <a:tr h="496138">
                <a:tc>
                  <a:txBody>
                    <a:bodyPr/>
                    <a:lstStyle/>
                    <a:p>
                      <a:r>
                        <a:rPr lang="en-US" sz="2200" b="0" i="0" u="none" strike="noStrike" kern="1200" baseline="0" dirty="0" smtClean="0">
                          <a:solidFill>
                            <a:schemeClr val="dk1"/>
                          </a:solidFill>
                          <a:latin typeface="+mn-lt"/>
                          <a:ea typeface="+mn-ea"/>
                          <a:cs typeface="+mn-cs"/>
                        </a:rPr>
                        <a:t>Clear </a:t>
                      </a:r>
                      <a:endParaRPr lang="ru-RU" sz="2200" dirty="0"/>
                    </a:p>
                  </a:txBody>
                  <a:tcPr/>
                </a:tc>
                <a:tc>
                  <a:txBody>
                    <a:bodyPr/>
                    <a:lstStyle/>
                    <a:p>
                      <a:r>
                        <a:rPr lang="en-US" sz="2200" b="0" i="0" u="none" strike="noStrike" kern="1200" baseline="0" dirty="0" smtClean="0">
                          <a:solidFill>
                            <a:schemeClr val="dk1"/>
                          </a:solidFill>
                          <a:latin typeface="+mn-lt"/>
                          <a:ea typeface="+mn-ea"/>
                          <a:cs typeface="+mn-cs"/>
                        </a:rPr>
                        <a:t>Removes all the elements from the </a:t>
                      </a:r>
                      <a:r>
                        <a:rPr lang="en-US" sz="2200" b="0" i="0" u="none" strike="noStrike" kern="1200" baseline="0" dirty="0" err="1" smtClean="0">
                          <a:solidFill>
                            <a:schemeClr val="dk1"/>
                          </a:solidFill>
                          <a:latin typeface="+mn-lt"/>
                          <a:ea typeface="+mn-ea"/>
                          <a:cs typeface="+mn-cs"/>
                        </a:rPr>
                        <a:t>ArrayList</a:t>
                      </a:r>
                      <a:r>
                        <a:rPr lang="en-US" sz="2200" b="0" i="0" u="none" strike="noStrike" kern="1200" baseline="0" dirty="0" smtClean="0">
                          <a:solidFill>
                            <a:schemeClr val="dk1"/>
                          </a:solidFill>
                          <a:latin typeface="+mn-lt"/>
                          <a:ea typeface="+mn-ea"/>
                          <a:cs typeface="+mn-cs"/>
                        </a:rPr>
                        <a:t> </a:t>
                      </a:r>
                      <a:endParaRPr lang="ru-RU" sz="2200" dirty="0"/>
                    </a:p>
                  </a:txBody>
                  <a:tcPr/>
                </a:tc>
                <a:extLst>
                  <a:ext uri="{0D108BD9-81ED-4DB2-BD59-A6C34878D82A}">
                    <a16:rowId xmlns:a16="http://schemas.microsoft.com/office/drawing/2014/main" val="10004"/>
                  </a:ext>
                </a:extLst>
              </a:tr>
              <a:tr h="496138">
                <a:tc>
                  <a:txBody>
                    <a:bodyPr/>
                    <a:lstStyle/>
                    <a:p>
                      <a:r>
                        <a:rPr lang="en-US" sz="2200" b="0" i="0" u="none" strike="noStrike" kern="1200" baseline="0" dirty="0" smtClean="0">
                          <a:solidFill>
                            <a:schemeClr val="dk1"/>
                          </a:solidFill>
                          <a:latin typeface="+mn-lt"/>
                          <a:ea typeface="+mn-ea"/>
                          <a:cs typeface="+mn-cs"/>
                        </a:rPr>
                        <a:t>Contains </a:t>
                      </a:r>
                      <a:endParaRPr lang="ru-RU" sz="2200" dirty="0"/>
                    </a:p>
                  </a:txBody>
                  <a:tcPr/>
                </a:tc>
                <a:tc>
                  <a:txBody>
                    <a:bodyPr/>
                    <a:lstStyle/>
                    <a:p>
                      <a:r>
                        <a:rPr lang="en-US" sz="2200" b="0" i="0" u="none" strike="noStrike" kern="1200" baseline="0" dirty="0" smtClean="0">
                          <a:solidFill>
                            <a:schemeClr val="dk1"/>
                          </a:solidFill>
                          <a:latin typeface="+mn-lt"/>
                          <a:ea typeface="+mn-ea"/>
                          <a:cs typeface="+mn-cs"/>
                        </a:rPr>
                        <a:t>Determines if an element is in the </a:t>
                      </a:r>
                      <a:r>
                        <a:rPr lang="en-US" sz="2200" b="0" i="0" u="none" strike="noStrike" kern="1200" baseline="0" dirty="0" err="1" smtClean="0">
                          <a:solidFill>
                            <a:schemeClr val="dk1"/>
                          </a:solidFill>
                          <a:latin typeface="+mn-lt"/>
                          <a:ea typeface="+mn-ea"/>
                          <a:cs typeface="+mn-cs"/>
                        </a:rPr>
                        <a:t>ArrayList</a:t>
                      </a:r>
                      <a:r>
                        <a:rPr lang="en-US" sz="2200" b="0" i="0" u="none" strike="noStrike" kern="1200" baseline="0" dirty="0" smtClean="0">
                          <a:solidFill>
                            <a:schemeClr val="dk1"/>
                          </a:solidFill>
                          <a:latin typeface="+mn-lt"/>
                          <a:ea typeface="+mn-ea"/>
                          <a:cs typeface="+mn-cs"/>
                        </a:rPr>
                        <a:t> </a:t>
                      </a:r>
                      <a:endParaRPr lang="ru-RU" sz="2200" dirty="0"/>
                    </a:p>
                  </a:txBody>
                  <a:tcPr/>
                </a:tc>
                <a:extLst>
                  <a:ext uri="{0D108BD9-81ED-4DB2-BD59-A6C34878D82A}">
                    <a16:rowId xmlns:a16="http://schemas.microsoft.com/office/drawing/2014/main" val="10005"/>
                  </a:ext>
                </a:extLst>
              </a:tr>
              <a:tr h="705108">
                <a:tc>
                  <a:txBody>
                    <a:bodyPr/>
                    <a:lstStyle/>
                    <a:p>
                      <a:r>
                        <a:rPr lang="en-US" sz="2200" b="0" i="0" u="none" strike="noStrike" kern="1200" baseline="0" dirty="0" err="1" smtClean="0">
                          <a:solidFill>
                            <a:schemeClr val="dk1"/>
                          </a:solidFill>
                          <a:latin typeface="+mn-lt"/>
                          <a:ea typeface="+mn-ea"/>
                          <a:cs typeface="+mn-cs"/>
                        </a:rPr>
                        <a:t>CopyTo</a:t>
                      </a:r>
                      <a:r>
                        <a:rPr lang="en-US" sz="2200" b="0" i="0" u="none" strike="noStrike" kern="1200" baseline="0" dirty="0" smtClean="0">
                          <a:solidFill>
                            <a:schemeClr val="dk1"/>
                          </a:solidFill>
                          <a:latin typeface="+mn-lt"/>
                          <a:ea typeface="+mn-ea"/>
                          <a:cs typeface="+mn-cs"/>
                        </a:rPr>
                        <a:t> </a:t>
                      </a:r>
                      <a:endParaRPr lang="ru-RU" sz="2200" dirty="0"/>
                    </a:p>
                  </a:txBody>
                  <a:tcPr/>
                </a:tc>
                <a:tc>
                  <a:txBody>
                    <a:bodyPr/>
                    <a:lstStyle/>
                    <a:p>
                      <a:r>
                        <a:rPr lang="en-US" sz="2200" b="0" i="0" u="none" strike="noStrike" kern="1200" baseline="0" dirty="0" smtClean="0">
                          <a:solidFill>
                            <a:schemeClr val="dk1"/>
                          </a:solidFill>
                          <a:latin typeface="+mn-lt"/>
                          <a:ea typeface="+mn-ea"/>
                          <a:cs typeface="+mn-cs"/>
                        </a:rPr>
                        <a:t>Copies the </a:t>
                      </a:r>
                      <a:r>
                        <a:rPr lang="en-US" sz="2200" b="0" i="0" u="none" strike="noStrike" kern="1200" baseline="0" dirty="0" err="1" smtClean="0">
                          <a:solidFill>
                            <a:schemeClr val="dk1"/>
                          </a:solidFill>
                          <a:latin typeface="+mn-lt"/>
                          <a:ea typeface="+mn-ea"/>
                          <a:cs typeface="+mn-cs"/>
                        </a:rPr>
                        <a:t>ArrayList</a:t>
                      </a:r>
                      <a:r>
                        <a:rPr lang="en-US" sz="2200" b="0" i="0" u="none" strike="noStrike" kern="1200" baseline="0" dirty="0" smtClean="0">
                          <a:solidFill>
                            <a:schemeClr val="dk1"/>
                          </a:solidFill>
                          <a:latin typeface="+mn-lt"/>
                          <a:ea typeface="+mn-ea"/>
                          <a:cs typeface="+mn-cs"/>
                        </a:rPr>
                        <a:t> to a compatible one-dimensional array </a:t>
                      </a:r>
                      <a:endParaRPr lang="ru-RU" sz="2200" dirty="0"/>
                    </a:p>
                  </a:txBody>
                  <a:tcPr/>
                </a:tc>
                <a:extLst>
                  <a:ext uri="{0D108BD9-81ED-4DB2-BD59-A6C34878D82A}">
                    <a16:rowId xmlns:a16="http://schemas.microsoft.com/office/drawing/2014/main" val="10006"/>
                  </a:ext>
                </a:extLst>
              </a:tr>
              <a:tr h="705108">
                <a:tc>
                  <a:txBody>
                    <a:bodyPr/>
                    <a:lstStyle/>
                    <a:p>
                      <a:r>
                        <a:rPr lang="en-US" sz="2200" b="0" i="0" u="none" strike="noStrike" kern="1200" baseline="0" dirty="0" err="1" smtClean="0">
                          <a:solidFill>
                            <a:schemeClr val="dk1"/>
                          </a:solidFill>
                          <a:latin typeface="+mn-lt"/>
                          <a:ea typeface="+mn-ea"/>
                          <a:cs typeface="+mn-cs"/>
                        </a:rPr>
                        <a:t>IndexOf</a:t>
                      </a:r>
                      <a:r>
                        <a:rPr lang="en-US" sz="2200" b="0" i="0" u="none" strike="noStrike" kern="1200" baseline="0" dirty="0" smtClean="0">
                          <a:solidFill>
                            <a:schemeClr val="dk1"/>
                          </a:solidFill>
                          <a:latin typeface="+mn-lt"/>
                          <a:ea typeface="+mn-ea"/>
                          <a:cs typeface="+mn-cs"/>
                        </a:rPr>
                        <a:t> </a:t>
                      </a:r>
                      <a:endParaRPr lang="ru-RU" sz="2200" dirty="0"/>
                    </a:p>
                  </a:txBody>
                  <a:tcPr/>
                </a:tc>
                <a:tc>
                  <a:txBody>
                    <a:bodyPr/>
                    <a:lstStyle/>
                    <a:p>
                      <a:r>
                        <a:rPr lang="en-US" sz="2200" b="0" i="0" u="none" strike="noStrike" kern="1200" baseline="0" dirty="0" smtClean="0">
                          <a:solidFill>
                            <a:schemeClr val="dk1"/>
                          </a:solidFill>
                          <a:latin typeface="+mn-lt"/>
                          <a:ea typeface="+mn-ea"/>
                          <a:cs typeface="+mn-cs"/>
                        </a:rPr>
                        <a:t>Searches the </a:t>
                      </a:r>
                      <a:r>
                        <a:rPr lang="en-US" sz="2200" b="0" i="0" u="none" strike="noStrike" kern="1200" baseline="0" dirty="0" err="1" smtClean="0">
                          <a:solidFill>
                            <a:schemeClr val="dk1"/>
                          </a:solidFill>
                          <a:latin typeface="+mn-lt"/>
                          <a:ea typeface="+mn-ea"/>
                          <a:cs typeface="+mn-cs"/>
                        </a:rPr>
                        <a:t>ArrayList</a:t>
                      </a:r>
                      <a:r>
                        <a:rPr lang="en-US" sz="2200" b="0" i="0" u="none" strike="noStrike" kern="1200" baseline="0" dirty="0" smtClean="0">
                          <a:solidFill>
                            <a:schemeClr val="dk1"/>
                          </a:solidFill>
                          <a:latin typeface="+mn-lt"/>
                          <a:ea typeface="+mn-ea"/>
                          <a:cs typeface="+mn-cs"/>
                        </a:rPr>
                        <a:t> and returns the index of the first occurrence within the </a:t>
                      </a:r>
                      <a:r>
                        <a:rPr lang="en-US" sz="2200" b="0" i="0" u="none" strike="noStrike" kern="1200" baseline="0" dirty="0" err="1" smtClean="0">
                          <a:solidFill>
                            <a:schemeClr val="dk1"/>
                          </a:solidFill>
                          <a:latin typeface="+mn-lt"/>
                          <a:ea typeface="+mn-ea"/>
                          <a:cs typeface="+mn-cs"/>
                        </a:rPr>
                        <a:t>ArrayList</a:t>
                      </a:r>
                      <a:r>
                        <a:rPr lang="en-US" sz="2200" b="0" i="0" u="none" strike="noStrike" kern="1200" baseline="0" dirty="0" smtClean="0">
                          <a:solidFill>
                            <a:schemeClr val="dk1"/>
                          </a:solidFill>
                          <a:latin typeface="+mn-lt"/>
                          <a:ea typeface="+mn-ea"/>
                          <a:cs typeface="+mn-cs"/>
                        </a:rPr>
                        <a:t> </a:t>
                      </a:r>
                      <a:endParaRPr lang="ru-RU" sz="2200" dirty="0"/>
                    </a:p>
                  </a:txBody>
                  <a:tcPr/>
                </a:tc>
                <a:extLst>
                  <a:ext uri="{0D108BD9-81ED-4DB2-BD59-A6C34878D82A}">
                    <a16:rowId xmlns:a16="http://schemas.microsoft.com/office/drawing/2014/main" val="10007"/>
                  </a:ext>
                </a:extLst>
              </a:tr>
            </a:tbl>
          </a:graphicData>
        </a:graphic>
      </p:graphicFrame>
      <p:sp>
        <p:nvSpPr>
          <p:cNvPr id="5" name="Номер слайда 4"/>
          <p:cNvSpPr>
            <a:spLocks noGrp="1"/>
          </p:cNvSpPr>
          <p:nvPr>
            <p:ph type="sldNum" sz="quarter" idx="12"/>
          </p:nvPr>
        </p:nvSpPr>
        <p:spPr/>
        <p:txBody>
          <a:bodyPr/>
          <a:lstStyle/>
          <a:p>
            <a:fld id="{B6AA0544-88D5-4893-90E4-ED1C54E0A194}" type="slidenum">
              <a:rPr lang="ru-RU" smtClean="0"/>
              <a:t>10</a:t>
            </a:fld>
            <a:endParaRPr lang="ru-RU"/>
          </a:p>
        </p:txBody>
      </p:sp>
    </p:spTree>
    <p:extLst>
      <p:ext uri="{BB962C8B-B14F-4D97-AF65-F5344CB8AC3E}">
        <p14:creationId xmlns:p14="http://schemas.microsoft.com/office/powerpoint/2010/main" val="965264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763837"/>
            <a:ext cx="7992888" cy="400110"/>
          </a:xfrm>
          <a:prstGeom prst="rect">
            <a:avLst/>
          </a:prstGeom>
        </p:spPr>
        <p:txBody>
          <a:bodyPr wrap="square">
            <a:spAutoFit/>
          </a:bodyPr>
          <a:lstStyle/>
          <a:p>
            <a:r>
              <a:rPr lang="en-US" sz="2000" b="1" dirty="0">
                <a:latin typeface="Times New Roman" pitchFamily="18" charset="0"/>
                <a:cs typeface="Times New Roman" pitchFamily="18" charset="0"/>
              </a:rPr>
              <a:t>TABLE </a:t>
            </a:r>
            <a:r>
              <a:rPr lang="en-US" sz="2000" b="1" dirty="0" smtClean="0">
                <a:latin typeface="Times New Roman" pitchFamily="18" charset="0"/>
                <a:cs typeface="Times New Roman" pitchFamily="18" charset="0"/>
              </a:rPr>
              <a:t>3: </a:t>
            </a:r>
            <a:r>
              <a:rPr lang="en-US" sz="2000" dirty="0">
                <a:latin typeface="Times New Roman" pitchFamily="18" charset="0"/>
                <a:cs typeface="Times New Roman" pitchFamily="18" charset="0"/>
              </a:rPr>
              <a:t>Common System Array Methods </a:t>
            </a:r>
            <a:endParaRPr lang="ru-RU" sz="2000" dirty="0">
              <a:latin typeface="Times New Roman" pitchFamily="18" charset="0"/>
              <a:cs typeface="Times New Roman" pitchFamily="18" charset="0"/>
            </a:endParaRPr>
          </a:p>
        </p:txBody>
      </p:sp>
      <p:sp>
        <p:nvSpPr>
          <p:cNvPr id="3" name="Прямоугольник 2"/>
          <p:cNvSpPr/>
          <p:nvPr/>
        </p:nvSpPr>
        <p:spPr>
          <a:xfrm>
            <a:off x="539552" y="363727"/>
            <a:ext cx="1359924" cy="461665"/>
          </a:xfrm>
          <a:prstGeom prst="rect">
            <a:avLst/>
          </a:prstGeom>
        </p:spPr>
        <p:txBody>
          <a:bodyPr wrap="none">
            <a:spAutoFit/>
          </a:bodyPr>
          <a:lstStyle/>
          <a:p>
            <a:r>
              <a:rPr lang="en-US" sz="2400" b="1" dirty="0" err="1"/>
              <a:t>ArrayList</a:t>
            </a:r>
            <a:r>
              <a:rPr lang="en-US" dirty="0"/>
              <a:t> </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763690688"/>
              </p:ext>
            </p:extLst>
          </p:nvPr>
        </p:nvGraphicFramePr>
        <p:xfrm>
          <a:off x="827584" y="1216307"/>
          <a:ext cx="7776864" cy="3919203"/>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20000"/>
                    </a:ext>
                  </a:extLst>
                </a:gridCol>
                <a:gridCol w="5832648">
                  <a:extLst>
                    <a:ext uri="{9D8B030D-6E8A-4147-A177-3AD203B41FA5}">
                      <a16:colId xmlns:a16="http://schemas.microsoft.com/office/drawing/2014/main" val="20001"/>
                    </a:ext>
                  </a:extLst>
                </a:gridCol>
              </a:tblGrid>
              <a:tr h="402712">
                <a:tc>
                  <a:txBody>
                    <a:bodyPr/>
                    <a:lstStyle/>
                    <a:p>
                      <a:pPr algn="ctr"/>
                      <a:r>
                        <a:rPr lang="en-US" sz="2200" b="1" i="0" u="none" strike="noStrike" kern="1200" baseline="0" dirty="0" smtClean="0">
                          <a:solidFill>
                            <a:schemeClr val="lt1"/>
                          </a:solidFill>
                          <a:latin typeface="Times New Roman" pitchFamily="18" charset="0"/>
                          <a:ea typeface="+mn-ea"/>
                          <a:cs typeface="Times New Roman" pitchFamily="18" charset="0"/>
                        </a:rPr>
                        <a:t>METHOD </a:t>
                      </a:r>
                      <a:endParaRPr lang="ru-RU" sz="2200" dirty="0">
                        <a:latin typeface="Times New Roman" pitchFamily="18" charset="0"/>
                        <a:cs typeface="Times New Roman" pitchFamily="18" charset="0"/>
                      </a:endParaRPr>
                    </a:p>
                  </a:txBody>
                  <a:tcPr/>
                </a:tc>
                <a:tc>
                  <a:txBody>
                    <a:bodyPr/>
                    <a:lstStyle/>
                    <a:p>
                      <a:pPr algn="ctr"/>
                      <a:r>
                        <a:rPr lang="en-US" sz="2200" b="1" i="0" u="none" strike="noStrike" kern="1200" baseline="0" dirty="0" smtClean="0">
                          <a:solidFill>
                            <a:schemeClr val="lt1"/>
                          </a:solidFill>
                          <a:latin typeface="Times New Roman" pitchFamily="18" charset="0"/>
                          <a:ea typeface="+mn-ea"/>
                          <a:cs typeface="Times New Roman" pitchFamily="18" charset="0"/>
                        </a:rPr>
                        <a:t>DESCRIPTION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656161">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Insert </a:t>
                      </a:r>
                      <a:endParaRPr lang="ru-RU" sz="2200" dirty="0">
                        <a:latin typeface="Times New Roman" pitchFamily="18" charset="0"/>
                        <a:cs typeface="Times New Roman" pitchFamily="18" charset="0"/>
                      </a:endParaRPr>
                    </a:p>
                  </a:txBody>
                  <a:tcPr/>
                </a:tc>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Inserts an element into the </a:t>
                      </a:r>
                      <a:r>
                        <a:rPr lang="en-US" sz="2200" b="0" i="0" u="none" strike="noStrike" kern="1200" baseline="0" dirty="0" err="1" smtClean="0">
                          <a:solidFill>
                            <a:schemeClr val="dk1"/>
                          </a:solidFill>
                          <a:latin typeface="Times New Roman" pitchFamily="18" charset="0"/>
                          <a:ea typeface="+mn-ea"/>
                          <a:cs typeface="Times New Roman" pitchFamily="18" charset="0"/>
                        </a:rPr>
                        <a:t>ArrayList</a:t>
                      </a:r>
                      <a:r>
                        <a:rPr lang="en-US" sz="2200" b="0" i="0" u="none" strike="noStrike" kern="1200" baseline="0" dirty="0" smtClean="0">
                          <a:solidFill>
                            <a:schemeClr val="dk1"/>
                          </a:solidFill>
                          <a:latin typeface="Times New Roman" pitchFamily="18" charset="0"/>
                          <a:ea typeface="+mn-ea"/>
                          <a:cs typeface="Times New Roman" pitchFamily="18" charset="0"/>
                        </a:rPr>
                        <a:t> at a specific index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656161">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Remove </a:t>
                      </a:r>
                      <a:endParaRPr lang="ru-RU" sz="2200" dirty="0">
                        <a:latin typeface="Times New Roman" pitchFamily="18" charset="0"/>
                        <a:cs typeface="Times New Roman" pitchFamily="18" charset="0"/>
                      </a:endParaRPr>
                    </a:p>
                  </a:txBody>
                  <a:tcPr/>
                </a:tc>
                <a:tc>
                  <a:txBody>
                    <a:bodyPr/>
                    <a:lstStyle/>
                    <a:p>
                      <a:r>
                        <a:rPr lang="en-US" sz="2200" b="0" i="0" u="none" strike="noStrike" kern="1200" baseline="0" dirty="0" err="1" smtClean="0">
                          <a:solidFill>
                            <a:schemeClr val="dk1"/>
                          </a:solidFill>
                          <a:latin typeface="Times New Roman" pitchFamily="18" charset="0"/>
                          <a:ea typeface="+mn-ea"/>
                          <a:cs typeface="Times New Roman" pitchFamily="18" charset="0"/>
                        </a:rPr>
                        <a:t>ARemoves</a:t>
                      </a:r>
                      <a:r>
                        <a:rPr lang="en-US" sz="2200" b="0" i="0" u="none" strike="noStrike" kern="1200" baseline="0" dirty="0" smtClean="0">
                          <a:solidFill>
                            <a:schemeClr val="dk1"/>
                          </a:solidFill>
                          <a:latin typeface="Times New Roman" pitchFamily="18" charset="0"/>
                          <a:ea typeface="+mn-ea"/>
                          <a:cs typeface="Times New Roman" pitchFamily="18" charset="0"/>
                        </a:rPr>
                        <a:t> an element from the </a:t>
                      </a:r>
                      <a:r>
                        <a:rPr lang="en-US" sz="2200" b="0" i="0" u="none" strike="noStrike" kern="1200" baseline="0" dirty="0" err="1" smtClean="0">
                          <a:solidFill>
                            <a:schemeClr val="dk1"/>
                          </a:solidFill>
                          <a:latin typeface="Times New Roman" pitchFamily="18" charset="0"/>
                          <a:ea typeface="+mn-ea"/>
                          <a:cs typeface="Times New Roman" pitchFamily="18" charset="0"/>
                        </a:rPr>
                        <a:t>ArrayList</a:t>
                      </a:r>
                      <a:r>
                        <a:rPr lang="en-US" sz="2200" b="0" i="0" u="none" strike="noStrike" kern="1200" baseline="0" dirty="0" smtClean="0">
                          <a:solidFill>
                            <a:schemeClr val="dk1"/>
                          </a:solidFill>
                          <a:latin typeface="Times New Roman" pitchFamily="18" charset="0"/>
                          <a:ea typeface="+mn-ea"/>
                          <a:cs typeface="Times New Roman" pitchFamily="18" charset="0"/>
                        </a:rPr>
                        <a:t>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656161">
                <a:tc>
                  <a:txBody>
                    <a:bodyPr/>
                    <a:lstStyle/>
                    <a:p>
                      <a:r>
                        <a:rPr lang="en-US" sz="2200" b="0" i="0" u="none" strike="noStrike" kern="1200" baseline="0" dirty="0" err="1" smtClean="0">
                          <a:solidFill>
                            <a:schemeClr val="dk1"/>
                          </a:solidFill>
                          <a:latin typeface="Times New Roman" pitchFamily="18" charset="0"/>
                          <a:ea typeface="+mn-ea"/>
                          <a:cs typeface="Times New Roman" pitchFamily="18" charset="0"/>
                        </a:rPr>
                        <a:t>RemoveAt</a:t>
                      </a:r>
                      <a:r>
                        <a:rPr lang="en-US" sz="2200" b="0" i="0" u="none" strike="noStrike" kern="1200" baseline="0" dirty="0" smtClean="0">
                          <a:solidFill>
                            <a:schemeClr val="dk1"/>
                          </a:solidFill>
                          <a:latin typeface="Times New Roman" pitchFamily="18" charset="0"/>
                          <a:ea typeface="+mn-ea"/>
                          <a:cs typeface="Times New Roman" pitchFamily="18" charset="0"/>
                        </a:rPr>
                        <a:t> </a:t>
                      </a:r>
                      <a:endParaRPr lang="ru-RU" sz="2200" dirty="0">
                        <a:latin typeface="Times New Roman" pitchFamily="18" charset="0"/>
                        <a:cs typeface="Times New Roman" pitchFamily="18" charset="0"/>
                      </a:endParaRPr>
                    </a:p>
                  </a:txBody>
                  <a:tcPr/>
                </a:tc>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Removes an element from the </a:t>
                      </a:r>
                      <a:r>
                        <a:rPr lang="en-US" sz="2200" b="0" i="0" u="none" strike="noStrike" kern="1200" baseline="0" dirty="0" err="1" smtClean="0">
                          <a:solidFill>
                            <a:schemeClr val="dk1"/>
                          </a:solidFill>
                          <a:latin typeface="Times New Roman" pitchFamily="18" charset="0"/>
                          <a:ea typeface="+mn-ea"/>
                          <a:cs typeface="Times New Roman" pitchFamily="18" charset="0"/>
                        </a:rPr>
                        <a:t>ArrayList</a:t>
                      </a:r>
                      <a:r>
                        <a:rPr lang="en-US" sz="2200" b="0" i="0" u="none" strike="noStrike" kern="1200" baseline="0" dirty="0" smtClean="0">
                          <a:solidFill>
                            <a:schemeClr val="dk1"/>
                          </a:solidFill>
                          <a:latin typeface="Times New Roman" pitchFamily="18" charset="0"/>
                          <a:ea typeface="+mn-ea"/>
                          <a:cs typeface="Times New Roman" pitchFamily="18" charset="0"/>
                        </a:rPr>
                        <a:t> by index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704747">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Reverse </a:t>
                      </a:r>
                      <a:endParaRPr lang="ru-RU" sz="2200" dirty="0">
                        <a:latin typeface="Times New Roman" pitchFamily="18" charset="0"/>
                        <a:cs typeface="Times New Roman" pitchFamily="18" charset="0"/>
                      </a:endParaRPr>
                    </a:p>
                  </a:txBody>
                  <a:tcPr/>
                </a:tc>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Reverses the order of the elements in the </a:t>
                      </a:r>
                      <a:r>
                        <a:rPr lang="en-US" sz="2200" b="0" i="0" u="none" strike="noStrike" kern="1200" baseline="0" dirty="0" err="1" smtClean="0">
                          <a:solidFill>
                            <a:schemeClr val="dk1"/>
                          </a:solidFill>
                          <a:latin typeface="Times New Roman" pitchFamily="18" charset="0"/>
                          <a:ea typeface="+mn-ea"/>
                          <a:cs typeface="Times New Roman" pitchFamily="18" charset="0"/>
                        </a:rPr>
                        <a:t>ArrayList</a:t>
                      </a:r>
                      <a:r>
                        <a:rPr lang="en-US" sz="2200" b="0" i="0" u="none" strike="noStrike" kern="1200" baseline="0" dirty="0" smtClean="0">
                          <a:solidFill>
                            <a:schemeClr val="dk1"/>
                          </a:solidFill>
                          <a:latin typeface="Times New Roman" pitchFamily="18" charset="0"/>
                          <a:ea typeface="+mn-ea"/>
                          <a:cs typeface="Times New Roman" pitchFamily="18" charset="0"/>
                        </a:rPr>
                        <a:t>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656161">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Sort </a:t>
                      </a:r>
                      <a:endParaRPr lang="ru-RU" sz="2200" dirty="0">
                        <a:latin typeface="Times New Roman" pitchFamily="18" charset="0"/>
                        <a:cs typeface="Times New Roman" pitchFamily="18" charset="0"/>
                      </a:endParaRPr>
                    </a:p>
                  </a:txBody>
                  <a:tcPr/>
                </a:tc>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Sort the elements in the </a:t>
                      </a:r>
                      <a:r>
                        <a:rPr lang="en-US" sz="2200" b="0" i="0" u="none" strike="noStrike" kern="1200" baseline="0" dirty="0" err="1" smtClean="0">
                          <a:solidFill>
                            <a:schemeClr val="dk1"/>
                          </a:solidFill>
                          <a:latin typeface="Times New Roman" pitchFamily="18" charset="0"/>
                          <a:ea typeface="+mn-ea"/>
                          <a:cs typeface="Times New Roman" pitchFamily="18" charset="0"/>
                        </a:rPr>
                        <a:t>ArrayList</a:t>
                      </a:r>
                      <a:r>
                        <a:rPr lang="en-US" sz="2200" b="0" i="0" u="none" strike="noStrike" kern="1200" baseline="0" dirty="0" smtClean="0">
                          <a:solidFill>
                            <a:schemeClr val="dk1"/>
                          </a:solidFill>
                          <a:latin typeface="Times New Roman" pitchFamily="18" charset="0"/>
                          <a:ea typeface="+mn-ea"/>
                          <a:cs typeface="Times New Roman" pitchFamily="18" charset="0"/>
                        </a:rPr>
                        <a:t>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bl>
          </a:graphicData>
        </a:graphic>
      </p:graphicFrame>
      <p:sp>
        <p:nvSpPr>
          <p:cNvPr id="5" name="Номер слайда 4"/>
          <p:cNvSpPr>
            <a:spLocks noGrp="1"/>
          </p:cNvSpPr>
          <p:nvPr>
            <p:ph type="sldNum" sz="quarter" idx="12"/>
          </p:nvPr>
        </p:nvSpPr>
        <p:spPr/>
        <p:txBody>
          <a:bodyPr/>
          <a:lstStyle/>
          <a:p>
            <a:fld id="{B6AA0544-88D5-4893-90E4-ED1C54E0A194}" type="slidenum">
              <a:rPr lang="ru-RU" smtClean="0"/>
              <a:t>11</a:t>
            </a:fld>
            <a:endParaRPr lang="ru-RU"/>
          </a:p>
        </p:txBody>
      </p:sp>
    </p:spTree>
    <p:extLst>
      <p:ext uri="{BB962C8B-B14F-4D97-AF65-F5344CB8AC3E}">
        <p14:creationId xmlns:p14="http://schemas.microsoft.com/office/powerpoint/2010/main" val="12327834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Прямоугольник 1"/>
          <p:cNvSpPr/>
          <p:nvPr/>
        </p:nvSpPr>
        <p:spPr>
          <a:xfrm>
            <a:off x="539552" y="363727"/>
            <a:ext cx="1359924" cy="461665"/>
          </a:xfrm>
          <a:prstGeom prst="rect">
            <a:avLst/>
          </a:prstGeom>
        </p:spPr>
        <p:txBody>
          <a:bodyPr wrap="none">
            <a:spAutoFit/>
          </a:bodyPr>
          <a:lstStyle/>
          <a:p>
            <a:r>
              <a:rPr lang="en-US" sz="2400" b="1" dirty="0" err="1"/>
              <a:t>ArrayList</a:t>
            </a:r>
            <a:r>
              <a:rPr lang="en-US" dirty="0"/>
              <a:t> </a:t>
            </a:r>
            <a:endParaRPr lang="ru-RU" dirty="0"/>
          </a:p>
        </p:txBody>
      </p:sp>
      <p:sp>
        <p:nvSpPr>
          <p:cNvPr id="4" name="Прямоугольник 3"/>
          <p:cNvSpPr/>
          <p:nvPr/>
        </p:nvSpPr>
        <p:spPr>
          <a:xfrm>
            <a:off x="627060" y="1250087"/>
            <a:ext cx="6984776" cy="3816429"/>
          </a:xfrm>
          <a:prstGeom prst="rect">
            <a:avLst/>
          </a:prstGeom>
          <a:ln>
            <a:solidFill>
              <a:schemeClr val="accent1"/>
            </a:solidFill>
          </a:ln>
        </p:spPr>
        <p:txBody>
          <a:bodyPr wrap="square">
            <a:spAutoFit/>
          </a:bodyPr>
          <a:lstStyle/>
          <a:p>
            <a:r>
              <a:rPr lang="en-US" sz="2200" b="1" dirty="0" smtClean="0">
                <a:solidFill>
                  <a:srgbClr val="000000"/>
                </a:solidFill>
                <a:highlight>
                  <a:srgbClr val="FFFFFF"/>
                </a:highlight>
                <a:latin typeface="Consolas"/>
              </a:rPr>
              <a:t> </a:t>
            </a:r>
            <a:r>
              <a:rPr lang="en-US" sz="2200" b="1" dirty="0" err="1" smtClean="0">
                <a:solidFill>
                  <a:srgbClr val="2B91AF"/>
                </a:solidFill>
                <a:highlight>
                  <a:srgbClr val="FFFFFF"/>
                </a:highlight>
                <a:latin typeface="Consolas"/>
              </a:rPr>
              <a:t>ArrayList</a:t>
            </a:r>
            <a:r>
              <a:rPr lang="en-US" sz="2200" b="1" dirty="0" smtClean="0">
                <a:solidFill>
                  <a:srgbClr val="000000"/>
                </a:solidFill>
                <a:highlight>
                  <a:srgbClr val="FFFFFF"/>
                </a:highlight>
                <a:latin typeface="Consolas"/>
              </a:rPr>
              <a:t> </a:t>
            </a:r>
            <a:r>
              <a:rPr lang="en-US" sz="2200" b="1" dirty="0" err="1" smtClean="0">
                <a:solidFill>
                  <a:srgbClr val="000000"/>
                </a:solidFill>
                <a:highlight>
                  <a:srgbClr val="FFFFFF"/>
                </a:highlight>
                <a:latin typeface="Consolas"/>
              </a:rPr>
              <a:t>myList</a:t>
            </a:r>
            <a:r>
              <a:rPr lang="en-US" sz="2200" b="1" dirty="0" smtClean="0">
                <a:solidFill>
                  <a:srgbClr val="000000"/>
                </a:solidFill>
                <a:highlight>
                  <a:srgbClr val="FFFFFF"/>
                </a:highlight>
                <a:latin typeface="Consolas"/>
              </a:rPr>
              <a:t> = </a:t>
            </a:r>
            <a:r>
              <a:rPr lang="en-US" sz="2200" b="1" dirty="0" smtClean="0">
                <a:solidFill>
                  <a:srgbClr val="0000FF"/>
                </a:solidFill>
                <a:highlight>
                  <a:srgbClr val="FFFFFF"/>
                </a:highlight>
                <a:latin typeface="Consolas"/>
              </a:rPr>
              <a:t>new</a:t>
            </a:r>
            <a:r>
              <a:rPr lang="en-US" sz="2200" b="1" dirty="0" smtClean="0">
                <a:solidFill>
                  <a:srgbClr val="000000"/>
                </a:solidFill>
                <a:highlight>
                  <a:srgbClr val="FFFFFF"/>
                </a:highlight>
                <a:latin typeface="Consolas"/>
              </a:rPr>
              <a:t> </a:t>
            </a:r>
            <a:r>
              <a:rPr lang="en-US" sz="2200" b="1" dirty="0" err="1" smtClean="0">
                <a:solidFill>
                  <a:srgbClr val="2B91AF"/>
                </a:solidFill>
                <a:highlight>
                  <a:srgbClr val="FFFFFF"/>
                </a:highlight>
                <a:latin typeface="Consolas"/>
              </a:rPr>
              <a:t>ArrayList</a:t>
            </a:r>
            <a:r>
              <a:rPr lang="en-US" sz="2200" b="1" dirty="0" smtClean="0">
                <a:solidFill>
                  <a:srgbClr val="000000"/>
                </a:solidFill>
                <a:highlight>
                  <a:srgbClr val="FFFFFF"/>
                </a:highlight>
                <a:latin typeface="Consolas"/>
              </a:rPr>
              <a:t>();</a:t>
            </a:r>
          </a:p>
          <a:p>
            <a:r>
              <a:rPr lang="en-US" sz="2200" b="1" dirty="0" smtClean="0">
                <a:solidFill>
                  <a:srgbClr val="000000"/>
                </a:solidFill>
                <a:highlight>
                  <a:srgbClr val="FFFFFF"/>
                </a:highlight>
                <a:latin typeface="Consolas"/>
              </a:rPr>
              <a:t>   </a:t>
            </a:r>
            <a:r>
              <a:rPr lang="en-US" sz="2200" b="1" dirty="0" err="1" smtClean="0">
                <a:solidFill>
                  <a:srgbClr val="000000"/>
                </a:solidFill>
                <a:highlight>
                  <a:srgbClr val="FFFFFF"/>
                </a:highlight>
                <a:latin typeface="Consolas"/>
              </a:rPr>
              <a:t>myList.Add</a:t>
            </a:r>
            <a:r>
              <a:rPr lang="en-US" sz="2200" b="1" dirty="0" smtClean="0">
                <a:solidFill>
                  <a:srgbClr val="000000"/>
                </a:solidFill>
                <a:highlight>
                  <a:srgbClr val="FFFFFF"/>
                </a:highlight>
                <a:latin typeface="Consolas"/>
              </a:rPr>
              <a:t>(4);</a:t>
            </a:r>
          </a:p>
          <a:p>
            <a:r>
              <a:rPr lang="en-US" sz="2200" b="1" dirty="0" smtClean="0">
                <a:solidFill>
                  <a:srgbClr val="000000"/>
                </a:solidFill>
                <a:highlight>
                  <a:srgbClr val="FFFFFF"/>
                </a:highlight>
                <a:latin typeface="Consolas"/>
              </a:rPr>
              <a:t>   </a:t>
            </a:r>
            <a:r>
              <a:rPr lang="en-US" sz="2200" b="1" dirty="0" err="1" smtClean="0">
                <a:solidFill>
                  <a:srgbClr val="000000"/>
                </a:solidFill>
                <a:highlight>
                  <a:srgbClr val="FFFFFF"/>
                </a:highlight>
                <a:latin typeface="Consolas"/>
              </a:rPr>
              <a:t>myList.Add</a:t>
            </a:r>
            <a:r>
              <a:rPr lang="en-US" sz="2200" b="1" dirty="0" smtClean="0">
                <a:solidFill>
                  <a:srgbClr val="000000"/>
                </a:solidFill>
                <a:highlight>
                  <a:srgbClr val="FFFFFF"/>
                </a:highlight>
                <a:latin typeface="Consolas"/>
              </a:rPr>
              <a:t>(1);</a:t>
            </a:r>
          </a:p>
          <a:p>
            <a:r>
              <a:rPr lang="en-US" sz="2200" b="1" dirty="0" smtClean="0">
                <a:solidFill>
                  <a:srgbClr val="000000"/>
                </a:solidFill>
                <a:highlight>
                  <a:srgbClr val="FFFFFF"/>
                </a:highlight>
                <a:latin typeface="Consolas"/>
              </a:rPr>
              <a:t>   </a:t>
            </a:r>
            <a:r>
              <a:rPr lang="en-US" sz="2200" b="1" dirty="0" err="1" smtClean="0">
                <a:solidFill>
                  <a:srgbClr val="000000"/>
                </a:solidFill>
                <a:highlight>
                  <a:srgbClr val="FFFFFF"/>
                </a:highlight>
                <a:latin typeface="Consolas"/>
              </a:rPr>
              <a:t>myList.Add</a:t>
            </a:r>
            <a:r>
              <a:rPr lang="en-US" sz="2200" b="1" dirty="0" smtClean="0">
                <a:solidFill>
                  <a:srgbClr val="000000"/>
                </a:solidFill>
                <a:highlight>
                  <a:srgbClr val="FFFFFF"/>
                </a:highlight>
                <a:latin typeface="Consolas"/>
              </a:rPr>
              <a:t>(5);</a:t>
            </a:r>
          </a:p>
          <a:p>
            <a:r>
              <a:rPr lang="en-US" sz="2200" b="1" dirty="0" smtClean="0">
                <a:solidFill>
                  <a:srgbClr val="000000"/>
                </a:solidFill>
                <a:highlight>
                  <a:srgbClr val="FFFFFF"/>
                </a:highlight>
                <a:latin typeface="Consolas"/>
              </a:rPr>
              <a:t>   </a:t>
            </a:r>
            <a:r>
              <a:rPr lang="en-US" sz="2200" b="1" dirty="0" err="1" smtClean="0">
                <a:solidFill>
                  <a:srgbClr val="000000"/>
                </a:solidFill>
                <a:highlight>
                  <a:srgbClr val="FFFFFF"/>
                </a:highlight>
                <a:latin typeface="Consolas"/>
              </a:rPr>
              <a:t>myList.Add</a:t>
            </a:r>
            <a:r>
              <a:rPr lang="en-US" sz="2200" b="1" dirty="0" smtClean="0">
                <a:solidFill>
                  <a:srgbClr val="000000"/>
                </a:solidFill>
                <a:highlight>
                  <a:srgbClr val="FFFFFF"/>
                </a:highlight>
                <a:latin typeface="Consolas"/>
              </a:rPr>
              <a:t>(3);</a:t>
            </a:r>
          </a:p>
          <a:p>
            <a:r>
              <a:rPr lang="en-US" sz="2200" b="1" dirty="0" smtClean="0">
                <a:solidFill>
                  <a:srgbClr val="000000"/>
                </a:solidFill>
                <a:highlight>
                  <a:srgbClr val="FFFFFF"/>
                </a:highlight>
                <a:latin typeface="Consolas"/>
              </a:rPr>
              <a:t>   </a:t>
            </a:r>
            <a:r>
              <a:rPr lang="en-US" sz="2200" b="1" dirty="0" err="1" smtClean="0">
                <a:solidFill>
                  <a:srgbClr val="000000"/>
                </a:solidFill>
                <a:highlight>
                  <a:srgbClr val="FFFFFF"/>
                </a:highlight>
                <a:latin typeface="Consolas"/>
              </a:rPr>
              <a:t>myList.Add</a:t>
            </a:r>
            <a:r>
              <a:rPr lang="en-US" sz="2200" b="1" dirty="0" smtClean="0">
                <a:solidFill>
                  <a:srgbClr val="000000"/>
                </a:solidFill>
                <a:highlight>
                  <a:srgbClr val="FFFFFF"/>
                </a:highlight>
                <a:latin typeface="Consolas"/>
              </a:rPr>
              <a:t>(2);</a:t>
            </a:r>
          </a:p>
          <a:p>
            <a:r>
              <a:rPr lang="en-US" sz="2200" b="1" dirty="0" smtClean="0">
                <a:solidFill>
                  <a:srgbClr val="000000"/>
                </a:solidFill>
                <a:highlight>
                  <a:srgbClr val="FFFFFF"/>
                </a:highlight>
                <a:latin typeface="Consolas"/>
              </a:rPr>
              <a:t>   </a:t>
            </a:r>
            <a:r>
              <a:rPr lang="en-US" sz="2200" b="1" dirty="0" err="1" smtClean="0">
                <a:solidFill>
                  <a:srgbClr val="000000"/>
                </a:solidFill>
                <a:highlight>
                  <a:srgbClr val="FFFFFF"/>
                </a:highlight>
                <a:latin typeface="Consolas"/>
              </a:rPr>
              <a:t>myList.Sort</a:t>
            </a:r>
            <a:r>
              <a:rPr lang="en-US" sz="2200" b="1" dirty="0" smtClean="0">
                <a:solidFill>
                  <a:srgbClr val="000000"/>
                </a:solidFill>
                <a:highlight>
                  <a:srgbClr val="FFFFFF"/>
                </a:highlight>
                <a:latin typeface="Consolas"/>
              </a:rPr>
              <a:t>();</a:t>
            </a:r>
          </a:p>
          <a:p>
            <a:r>
              <a:rPr lang="en-US" sz="2200" b="1" dirty="0" smtClean="0">
                <a:solidFill>
                  <a:srgbClr val="000000"/>
                </a:solidFill>
                <a:highlight>
                  <a:srgbClr val="FFFFFF"/>
                </a:highlight>
                <a:latin typeface="Consolas"/>
              </a:rPr>
              <a:t>   </a:t>
            </a:r>
            <a:r>
              <a:rPr lang="en-US" sz="2200" b="1" dirty="0" err="1" smtClean="0">
                <a:solidFill>
                  <a:srgbClr val="0000FF"/>
                </a:solidFill>
                <a:highlight>
                  <a:srgbClr val="FFFFFF"/>
                </a:highlight>
                <a:latin typeface="Consolas"/>
              </a:rPr>
              <a:t>foreach</a:t>
            </a:r>
            <a:r>
              <a:rPr lang="en-US" sz="2200" b="1" dirty="0" smtClean="0">
                <a:solidFill>
                  <a:srgbClr val="000000"/>
                </a:solidFill>
                <a:highlight>
                  <a:srgbClr val="FFFFFF"/>
                </a:highlight>
                <a:latin typeface="Consolas"/>
              </a:rPr>
              <a:t> (</a:t>
            </a:r>
            <a:r>
              <a:rPr lang="en-US" sz="2200" b="1" dirty="0" err="1" smtClean="0">
                <a:solidFill>
                  <a:srgbClr val="0000FF"/>
                </a:solidFill>
                <a:highlight>
                  <a:srgbClr val="FFFFFF"/>
                </a:highlight>
                <a:latin typeface="Consolas"/>
              </a:rPr>
              <a:t>int</a:t>
            </a:r>
            <a:r>
              <a:rPr lang="en-US" sz="2200" b="1" dirty="0" smtClean="0">
                <a:solidFill>
                  <a:srgbClr val="000000"/>
                </a:solidFill>
                <a:highlight>
                  <a:srgbClr val="FFFFFF"/>
                </a:highlight>
                <a:latin typeface="Consolas"/>
              </a:rPr>
              <a:t> i </a:t>
            </a:r>
            <a:r>
              <a:rPr lang="en-US" sz="2200" b="1" dirty="0" smtClean="0">
                <a:solidFill>
                  <a:srgbClr val="0000FF"/>
                </a:solidFill>
                <a:highlight>
                  <a:srgbClr val="FFFFFF"/>
                </a:highlight>
                <a:latin typeface="Consolas"/>
              </a:rPr>
              <a:t>in</a:t>
            </a:r>
            <a:r>
              <a:rPr lang="en-US" sz="2200" b="1" dirty="0" smtClean="0">
                <a:solidFill>
                  <a:srgbClr val="000000"/>
                </a:solidFill>
                <a:highlight>
                  <a:srgbClr val="FFFFFF"/>
                </a:highlight>
                <a:latin typeface="Consolas"/>
              </a:rPr>
              <a:t> </a:t>
            </a:r>
            <a:r>
              <a:rPr lang="en-US" sz="2200" b="1" dirty="0" err="1" smtClean="0">
                <a:solidFill>
                  <a:srgbClr val="000000"/>
                </a:solidFill>
                <a:highlight>
                  <a:srgbClr val="FFFFFF"/>
                </a:highlight>
                <a:latin typeface="Consolas"/>
              </a:rPr>
              <a:t>myList</a:t>
            </a:r>
            <a:r>
              <a:rPr lang="en-US" sz="2200" b="1" dirty="0" smtClean="0">
                <a:solidFill>
                  <a:srgbClr val="000000"/>
                </a:solidFill>
                <a:highlight>
                  <a:srgbClr val="FFFFFF"/>
                </a:highlight>
                <a:latin typeface="Consolas"/>
              </a:rPr>
              <a:t>)</a:t>
            </a:r>
          </a:p>
          <a:p>
            <a:r>
              <a:rPr lang="en-US" sz="2200" b="1" dirty="0" smtClean="0">
                <a:solidFill>
                  <a:srgbClr val="000000"/>
                </a:solidFill>
                <a:highlight>
                  <a:srgbClr val="FFFFFF"/>
                </a:highlight>
                <a:latin typeface="Consolas"/>
              </a:rPr>
              <a:t>  </a:t>
            </a:r>
            <a:r>
              <a:rPr lang="ru-RU" sz="2200" b="1" dirty="0" smtClean="0">
                <a:solidFill>
                  <a:srgbClr val="000000"/>
                </a:solidFill>
                <a:highlight>
                  <a:srgbClr val="FFFFFF"/>
                </a:highlight>
                <a:latin typeface="Consolas"/>
              </a:rPr>
              <a:t> {</a:t>
            </a:r>
            <a:r>
              <a:rPr lang="en-US" sz="2200" b="1" dirty="0" smtClean="0">
                <a:solidFill>
                  <a:srgbClr val="000000"/>
                </a:solidFill>
                <a:highlight>
                  <a:srgbClr val="FFFFFF"/>
                </a:highlight>
                <a:latin typeface="Consolas"/>
              </a:rPr>
              <a:t>                </a:t>
            </a:r>
          </a:p>
          <a:p>
            <a:r>
              <a:rPr lang="en-US" sz="2200" b="1" dirty="0">
                <a:solidFill>
                  <a:srgbClr val="000000"/>
                </a:solidFill>
                <a:highlight>
                  <a:srgbClr val="FFFFFF"/>
                </a:highlight>
                <a:latin typeface="Consolas"/>
              </a:rPr>
              <a:t> </a:t>
            </a:r>
            <a:r>
              <a:rPr lang="en-US" sz="2200" b="1" dirty="0" smtClean="0">
                <a:solidFill>
                  <a:srgbClr val="000000"/>
                </a:solidFill>
                <a:highlight>
                  <a:srgbClr val="FFFFFF"/>
                </a:highlight>
                <a:latin typeface="Consolas"/>
              </a:rPr>
              <a:t>   </a:t>
            </a:r>
            <a:r>
              <a:rPr lang="en-US" sz="2200" b="1" dirty="0" err="1" smtClean="0">
                <a:solidFill>
                  <a:srgbClr val="2B91AF"/>
                </a:solidFill>
                <a:highlight>
                  <a:srgbClr val="FFFFFF"/>
                </a:highlight>
                <a:latin typeface="Consolas"/>
              </a:rPr>
              <a:t>Console</a:t>
            </a:r>
            <a:r>
              <a:rPr lang="en-US" sz="2200" b="1" dirty="0" err="1" smtClean="0">
                <a:solidFill>
                  <a:srgbClr val="000000"/>
                </a:solidFill>
                <a:highlight>
                  <a:srgbClr val="FFFFFF"/>
                </a:highlight>
                <a:latin typeface="Consolas"/>
              </a:rPr>
              <a:t>.WriteLine</a:t>
            </a:r>
            <a:r>
              <a:rPr lang="en-US" sz="2200" b="1" dirty="0" smtClean="0">
                <a:solidFill>
                  <a:srgbClr val="000000"/>
                </a:solidFill>
                <a:highlight>
                  <a:srgbClr val="FFFFFF"/>
                </a:highlight>
                <a:latin typeface="Consolas"/>
              </a:rPr>
              <a:t>(</a:t>
            </a:r>
            <a:r>
              <a:rPr lang="en-US" sz="2200" b="1" dirty="0" err="1" smtClean="0">
                <a:solidFill>
                  <a:srgbClr val="000000"/>
                </a:solidFill>
                <a:highlight>
                  <a:srgbClr val="FFFFFF"/>
                </a:highlight>
                <a:latin typeface="Consolas"/>
              </a:rPr>
              <a:t>i.ToString</a:t>
            </a:r>
            <a:r>
              <a:rPr lang="en-US" sz="2200" b="1" dirty="0" smtClean="0">
                <a:solidFill>
                  <a:srgbClr val="000000"/>
                </a:solidFill>
                <a:highlight>
                  <a:srgbClr val="FFFFFF"/>
                </a:highlight>
                <a:latin typeface="Consolas"/>
              </a:rPr>
              <a:t>());</a:t>
            </a:r>
          </a:p>
          <a:p>
            <a:r>
              <a:rPr lang="en-US" sz="2200" b="1" dirty="0" smtClean="0">
                <a:solidFill>
                  <a:srgbClr val="000000"/>
                </a:solidFill>
                <a:highlight>
                  <a:srgbClr val="FFFFFF"/>
                </a:highlight>
                <a:latin typeface="Consolas"/>
              </a:rPr>
              <a:t>   </a:t>
            </a:r>
            <a:r>
              <a:rPr lang="ru-RU" sz="2200" b="1" dirty="0" smtClean="0">
                <a:solidFill>
                  <a:srgbClr val="000000"/>
                </a:solidFill>
                <a:highlight>
                  <a:srgbClr val="FFFFFF"/>
                </a:highlight>
                <a:latin typeface="Consolas"/>
              </a:rPr>
              <a:t>}</a:t>
            </a:r>
            <a:endParaRPr lang="ru-RU" sz="2200" b="1" dirty="0"/>
          </a:p>
        </p:txBody>
      </p:sp>
      <p:sp>
        <p:nvSpPr>
          <p:cNvPr id="3" name="Прямоугольник 2"/>
          <p:cNvSpPr/>
          <p:nvPr/>
        </p:nvSpPr>
        <p:spPr>
          <a:xfrm>
            <a:off x="627060" y="868070"/>
            <a:ext cx="4998484" cy="461665"/>
          </a:xfrm>
          <a:prstGeom prst="rect">
            <a:avLst/>
          </a:prstGeom>
        </p:spPr>
        <p:txBody>
          <a:bodyPr wrap="none">
            <a:spAutoFit/>
          </a:bodyPr>
          <a:lstStyle/>
          <a:p>
            <a:r>
              <a:rPr lang="en-US" sz="2400" dirty="0" smtClean="0">
                <a:latin typeface="Times New Roman" pitchFamily="18" charset="0"/>
                <a:cs typeface="Times New Roman" pitchFamily="18" charset="0"/>
              </a:rPr>
              <a:t>Example </a:t>
            </a:r>
            <a:r>
              <a:rPr lang="en-US" sz="2400" dirty="0">
                <a:latin typeface="Times New Roman" pitchFamily="18" charset="0"/>
                <a:cs typeface="Times New Roman" pitchFamily="18" charset="0"/>
              </a:rPr>
              <a:t>for a simple sorting </a:t>
            </a:r>
            <a:r>
              <a:rPr lang="en-US" sz="2400" dirty="0" smtClean="0">
                <a:latin typeface="Times New Roman" pitchFamily="18" charset="0"/>
                <a:cs typeface="Times New Roman" pitchFamily="18" charset="0"/>
              </a:rPr>
              <a:t>exercise: </a:t>
            </a:r>
            <a:endParaRPr lang="ru-RU" sz="2400"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B6AA0544-88D5-4893-90E4-ED1C54E0A194}" type="slidenum">
              <a:rPr lang="ru-RU" smtClean="0"/>
              <a:t>12</a:t>
            </a:fld>
            <a:endParaRPr lang="ru-RU"/>
          </a:p>
        </p:txBody>
      </p:sp>
    </p:spTree>
    <p:extLst>
      <p:ext uri="{BB962C8B-B14F-4D97-AF65-F5344CB8AC3E}">
        <p14:creationId xmlns:p14="http://schemas.microsoft.com/office/powerpoint/2010/main" val="28299026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17957" y="777410"/>
            <a:ext cx="6984776" cy="1323439"/>
          </a:xfrm>
          <a:prstGeom prst="rect">
            <a:avLst/>
          </a:prstGeom>
        </p:spPr>
        <p:txBody>
          <a:bodyPr wrap="square">
            <a:spAutoFit/>
          </a:bodyPr>
          <a:lstStyle/>
          <a:p>
            <a:r>
              <a:rPr lang="en-US" sz="2000" b="1" dirty="0" smtClean="0">
                <a:solidFill>
                  <a:srgbClr val="0000FF"/>
                </a:solidFill>
                <a:highlight>
                  <a:srgbClr val="FFFFFF"/>
                </a:highlight>
                <a:latin typeface="Consolas"/>
              </a:rPr>
              <a:t>class</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endParaRPr lang="en-US" sz="2000" b="1" dirty="0" smtClean="0">
              <a:solidFill>
                <a:srgbClr val="000000"/>
              </a:solidFill>
              <a:highlight>
                <a:srgbClr val="FFFFFF"/>
              </a:highlight>
              <a:latin typeface="Consolas"/>
            </a:endParaRPr>
          </a:p>
          <a:p>
            <a:r>
              <a:rPr lang="ru-RU" sz="2000" b="1" dirty="0" smtClean="0">
                <a:solidFill>
                  <a:srgbClr val="000000"/>
                </a:solidFill>
                <a:highlight>
                  <a:srgbClr val="FFFFFF"/>
                </a:highlight>
                <a:latin typeface="Consolas"/>
              </a:rPr>
              <a:t>{</a:t>
            </a:r>
          </a:p>
          <a:p>
            <a:r>
              <a:rPr lang="en-US" sz="2000" b="1" dirty="0" smtClean="0">
                <a:solidFill>
                  <a:srgbClr val="000000"/>
                </a:solidFill>
                <a:highlight>
                  <a:srgbClr val="FFFFFF"/>
                </a:highlight>
                <a:latin typeface="Consolas"/>
              </a:rPr>
              <a:t>    </a:t>
            </a:r>
            <a:r>
              <a:rPr lang="en-US" sz="2000" b="1" dirty="0" smtClean="0">
                <a:solidFill>
                  <a:srgbClr val="0000FF"/>
                </a:solidFill>
                <a:highlight>
                  <a:srgbClr val="FFFFFF"/>
                </a:highlight>
                <a:latin typeface="Consolas"/>
              </a:rPr>
              <a:t>public</a:t>
            </a:r>
            <a:r>
              <a:rPr lang="en-US" sz="2000" b="1" dirty="0" smtClean="0">
                <a:solidFill>
                  <a:srgbClr val="000000"/>
                </a:solidFill>
                <a:highlight>
                  <a:srgbClr val="FFFFFF"/>
                </a:highlight>
                <a:latin typeface="Consolas"/>
              </a:rPr>
              <a:t> </a:t>
            </a:r>
            <a:r>
              <a:rPr lang="en-US" sz="2000" b="1" dirty="0" err="1" smtClean="0">
                <a:solidFill>
                  <a:srgbClr val="0000FF"/>
                </a:solidFill>
                <a:highlight>
                  <a:srgbClr val="FFFFFF"/>
                </a:highlight>
                <a:latin typeface="Consolas"/>
              </a:rPr>
              <a:t>int</a:t>
            </a:r>
            <a:r>
              <a:rPr lang="en-US" sz="2000" b="1" dirty="0" smtClean="0">
                <a:solidFill>
                  <a:srgbClr val="000000"/>
                </a:solidFill>
                <a:highlight>
                  <a:srgbClr val="FFFFFF"/>
                </a:highlight>
                <a:latin typeface="Consolas"/>
              </a:rPr>
              <a:t> ID { </a:t>
            </a:r>
            <a:r>
              <a:rPr lang="en-US" sz="2000" b="1" dirty="0" smtClean="0">
                <a:solidFill>
                  <a:srgbClr val="0000FF"/>
                </a:solidFill>
                <a:highlight>
                  <a:srgbClr val="FFFFFF"/>
                </a:highlight>
                <a:latin typeface="Consolas"/>
              </a:rPr>
              <a:t>get</a:t>
            </a:r>
            <a:r>
              <a:rPr lang="en-US" sz="2000" b="1" dirty="0" smtClean="0">
                <a:solidFill>
                  <a:srgbClr val="000000"/>
                </a:solidFill>
                <a:highlight>
                  <a:srgbClr val="FFFFFF"/>
                </a:highlight>
                <a:latin typeface="Consolas"/>
              </a:rPr>
              <a:t>; </a:t>
            </a:r>
            <a:r>
              <a:rPr lang="en-US" sz="2000" b="1" dirty="0" smtClean="0">
                <a:solidFill>
                  <a:srgbClr val="0000FF"/>
                </a:solidFill>
                <a:highlight>
                  <a:srgbClr val="FFFFFF"/>
                </a:highlight>
                <a:latin typeface="Consolas"/>
              </a:rPr>
              <a:t>set</a:t>
            </a:r>
            <a:r>
              <a:rPr lang="en-US" sz="2000" b="1" dirty="0" smtClean="0">
                <a:solidFill>
                  <a:srgbClr val="000000"/>
                </a:solidFill>
                <a:highlight>
                  <a:srgbClr val="FFFFFF"/>
                </a:highlight>
                <a:latin typeface="Consolas"/>
              </a:rPr>
              <a:t>; }</a:t>
            </a:r>
          </a:p>
          <a:p>
            <a:r>
              <a:rPr lang="ru-RU" sz="2000" b="1" dirty="0" smtClean="0">
                <a:solidFill>
                  <a:srgbClr val="000000"/>
                </a:solidFill>
                <a:highlight>
                  <a:srgbClr val="FFFFFF"/>
                </a:highlight>
                <a:latin typeface="Consolas"/>
              </a:rPr>
              <a:t>}</a:t>
            </a:r>
            <a:endParaRPr lang="ru-RU" sz="2000" b="1" dirty="0"/>
          </a:p>
        </p:txBody>
      </p:sp>
      <p:sp>
        <p:nvSpPr>
          <p:cNvPr id="4" name="Прямоугольник 3"/>
          <p:cNvSpPr/>
          <p:nvPr/>
        </p:nvSpPr>
        <p:spPr>
          <a:xfrm>
            <a:off x="539552" y="363727"/>
            <a:ext cx="1359924" cy="461665"/>
          </a:xfrm>
          <a:prstGeom prst="rect">
            <a:avLst/>
          </a:prstGeom>
        </p:spPr>
        <p:txBody>
          <a:bodyPr wrap="none">
            <a:spAutoFit/>
          </a:bodyPr>
          <a:lstStyle/>
          <a:p>
            <a:r>
              <a:rPr lang="en-US" sz="2400" b="1" dirty="0" err="1"/>
              <a:t>ArrayList</a:t>
            </a:r>
            <a:r>
              <a:rPr lang="en-US" dirty="0"/>
              <a:t> </a:t>
            </a:r>
            <a:endParaRPr lang="ru-RU" dirty="0"/>
          </a:p>
        </p:txBody>
      </p:sp>
      <p:sp>
        <p:nvSpPr>
          <p:cNvPr id="5" name="Прямоугольник 4"/>
          <p:cNvSpPr/>
          <p:nvPr/>
        </p:nvSpPr>
        <p:spPr>
          <a:xfrm>
            <a:off x="517957" y="2100849"/>
            <a:ext cx="8262664" cy="3477875"/>
          </a:xfrm>
          <a:prstGeom prst="rect">
            <a:avLst/>
          </a:prstGeom>
        </p:spPr>
        <p:txBody>
          <a:bodyPr wrap="square">
            <a:spAutoFit/>
          </a:bodyPr>
          <a:lstStyle/>
          <a:p>
            <a:r>
              <a:rPr lang="en-US" sz="2000" b="1" dirty="0" err="1" smtClean="0">
                <a:solidFill>
                  <a:srgbClr val="2B91AF"/>
                </a:solidFill>
                <a:highlight>
                  <a:srgbClr val="FFFFFF"/>
                </a:highlight>
                <a:latin typeface="Consolas"/>
              </a:rPr>
              <a:t>ArrayList</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t>
            </a:r>
            <a:r>
              <a:rPr lang="en-US" sz="2000" b="1" dirty="0" smtClean="0">
                <a:solidFill>
                  <a:srgbClr val="000000"/>
                </a:solidFill>
                <a:highlight>
                  <a:srgbClr val="FFFFFF"/>
                </a:highlight>
                <a:latin typeface="Consolas"/>
              </a:rPr>
              <a:t> = </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ArrayList</a:t>
            </a:r>
            <a:r>
              <a:rPr lang="en-US" sz="2000" b="1" dirty="0" smtClean="0">
                <a:solidFill>
                  <a:srgbClr val="000000"/>
                </a:solidFill>
                <a:highlight>
                  <a:srgbClr val="FFFFFF"/>
                </a:highlight>
                <a:latin typeface="Consolas"/>
              </a:rPr>
              <a:t>();</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4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1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5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3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2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myList.Sort</a:t>
            </a:r>
            <a:r>
              <a:rPr lang="en-US" sz="2000" b="1" dirty="0" smtClean="0">
                <a:solidFill>
                  <a:srgbClr val="000000"/>
                </a:solidFill>
                <a:highlight>
                  <a:srgbClr val="FFFFFF"/>
                </a:highlight>
                <a:latin typeface="Consolas"/>
              </a:rPr>
              <a:t>();</a:t>
            </a:r>
          </a:p>
          <a:p>
            <a:r>
              <a:rPr lang="en-US" sz="2000" b="1" dirty="0" smtClean="0">
                <a:solidFill>
                  <a:srgbClr val="000000"/>
                </a:solidFill>
                <a:highlight>
                  <a:srgbClr val="FFFFFF"/>
                </a:highlight>
                <a:latin typeface="Consolas"/>
              </a:rPr>
              <a:t>            </a:t>
            </a:r>
            <a:r>
              <a:rPr lang="en-US" sz="2000" b="1" dirty="0" err="1" smtClean="0">
                <a:solidFill>
                  <a:srgbClr val="0000FF"/>
                </a:solidFill>
                <a:highlight>
                  <a:srgbClr val="FFFFFF"/>
                </a:highlight>
                <a:latin typeface="Consolas"/>
              </a:rPr>
              <a:t>foreach</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i </a:t>
            </a:r>
            <a:r>
              <a:rPr lang="en-US" sz="2000" b="1" dirty="0" smtClean="0">
                <a:solidFill>
                  <a:srgbClr val="0000FF"/>
                </a:solidFill>
                <a:highlight>
                  <a:srgbClr val="FFFFFF"/>
                </a:highlight>
                <a:latin typeface="Consolas"/>
              </a:rPr>
              <a:t>in</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t>
            </a:r>
            <a:r>
              <a:rPr lang="en-US" sz="2000" b="1" dirty="0" smtClean="0">
                <a:solidFill>
                  <a:srgbClr val="000000"/>
                </a:solidFill>
                <a:highlight>
                  <a:srgbClr val="FFFFFF"/>
                </a:highlight>
                <a:latin typeface="Consolas"/>
              </a:rPr>
              <a:t>)</a:t>
            </a:r>
          </a:p>
          <a:p>
            <a:r>
              <a:rPr lang="ru-RU" sz="2000" b="1" dirty="0" smtClean="0">
                <a:solidFill>
                  <a:srgbClr val="000000"/>
                </a:solidFill>
                <a:highlight>
                  <a:srgbClr val="FFFFFF"/>
                </a:highlight>
                <a:latin typeface="Consolas"/>
              </a:rPr>
              <a:t>            {</a:t>
            </a:r>
          </a:p>
          <a:p>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Console</a:t>
            </a:r>
            <a:r>
              <a:rPr lang="en-US" sz="2000" b="1" dirty="0" err="1" smtClean="0">
                <a:solidFill>
                  <a:srgbClr val="000000"/>
                </a:solidFill>
                <a:highlight>
                  <a:srgbClr val="FFFFFF"/>
                </a:highlight>
                <a:latin typeface="Consolas"/>
              </a:rPr>
              <a:t>.WriteLine</a:t>
            </a:r>
            <a:r>
              <a:rPr lang="en-US" sz="2000" b="1" dirty="0" smtClean="0">
                <a:solidFill>
                  <a:srgbClr val="000000"/>
                </a:solidFill>
                <a:highlight>
                  <a:srgbClr val="FFFFFF"/>
                </a:highlight>
                <a:latin typeface="Consolas"/>
              </a:rPr>
              <a:t>(</a:t>
            </a:r>
            <a:r>
              <a:rPr lang="en-US" sz="2000" b="1" dirty="0" err="1" smtClean="0">
                <a:solidFill>
                  <a:srgbClr val="000000"/>
                </a:solidFill>
                <a:highlight>
                  <a:srgbClr val="FFFFFF"/>
                </a:highlight>
                <a:latin typeface="Consolas"/>
              </a:rPr>
              <a:t>i.ID.ToString</a:t>
            </a:r>
            <a:r>
              <a:rPr lang="en-US" sz="2000" b="1" dirty="0" smtClean="0">
                <a:solidFill>
                  <a:srgbClr val="000000"/>
                </a:solidFill>
                <a:highlight>
                  <a:srgbClr val="FFFFFF"/>
                </a:highlight>
                <a:latin typeface="Consolas"/>
              </a:rPr>
              <a:t>());</a:t>
            </a:r>
          </a:p>
          <a:p>
            <a:r>
              <a:rPr lang="ru-RU" sz="2000" b="1" dirty="0" smtClean="0">
                <a:solidFill>
                  <a:srgbClr val="000000"/>
                </a:solidFill>
                <a:highlight>
                  <a:srgbClr val="FFFFFF"/>
                </a:highlight>
                <a:latin typeface="Consolas"/>
              </a:rPr>
              <a:t>            }</a:t>
            </a:r>
            <a:endParaRPr lang="ru-RU" sz="2000" b="1" dirty="0"/>
          </a:p>
        </p:txBody>
      </p:sp>
      <p:sp>
        <p:nvSpPr>
          <p:cNvPr id="2" name="Номер слайда 1"/>
          <p:cNvSpPr>
            <a:spLocks noGrp="1"/>
          </p:cNvSpPr>
          <p:nvPr>
            <p:ph type="sldNum" sz="quarter" idx="12"/>
          </p:nvPr>
        </p:nvSpPr>
        <p:spPr/>
        <p:txBody>
          <a:bodyPr/>
          <a:lstStyle/>
          <a:p>
            <a:fld id="{B6AA0544-88D5-4893-90E4-ED1C54E0A194}" type="slidenum">
              <a:rPr lang="ru-RU" smtClean="0"/>
              <a:t>13</a:t>
            </a:fld>
            <a:endParaRPr lang="ru-RU"/>
          </a:p>
        </p:txBody>
      </p:sp>
    </p:spTree>
    <p:extLst>
      <p:ext uri="{BB962C8B-B14F-4D97-AF65-F5344CB8AC3E}">
        <p14:creationId xmlns:p14="http://schemas.microsoft.com/office/powerpoint/2010/main" val="3436641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17957" y="777410"/>
            <a:ext cx="6984776" cy="2246769"/>
          </a:xfrm>
          <a:prstGeom prst="rect">
            <a:avLst/>
          </a:prstGeom>
        </p:spPr>
        <p:txBody>
          <a:bodyPr wrap="square">
            <a:spAutoFit/>
          </a:bodyPr>
          <a:lstStyle/>
          <a:p>
            <a:r>
              <a:rPr lang="en-US" sz="2000" b="1" dirty="0" smtClean="0">
                <a:solidFill>
                  <a:srgbClr val="0000FF"/>
                </a:solidFill>
                <a:highlight>
                  <a:srgbClr val="FFFFFF"/>
                </a:highlight>
                <a:latin typeface="Consolas"/>
              </a:rPr>
              <a:t>class</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a:t>
            </a:r>
            <a:r>
              <a:rPr lang="en-US" sz="2000" b="1" dirty="0" err="1" smtClean="0">
                <a:solidFill>
                  <a:srgbClr val="2B91AF"/>
                </a:solidFill>
                <a:highlight>
                  <a:srgbClr val="FFFFFF"/>
                </a:highlight>
                <a:latin typeface="Consolas"/>
              </a:rPr>
              <a:t>IComparable</a:t>
            </a:r>
            <a:endParaRPr lang="en-US" sz="2000" b="1" dirty="0" smtClean="0">
              <a:solidFill>
                <a:srgbClr val="000000"/>
              </a:solidFill>
              <a:highlight>
                <a:srgbClr val="FFFFFF"/>
              </a:highlight>
              <a:latin typeface="Consolas"/>
            </a:endParaRPr>
          </a:p>
          <a:p>
            <a:r>
              <a:rPr lang="ru-RU" sz="2000" b="1" dirty="0" smtClean="0">
                <a:solidFill>
                  <a:srgbClr val="000000"/>
                </a:solidFill>
                <a:highlight>
                  <a:srgbClr val="FFFFFF"/>
                </a:highlight>
                <a:latin typeface="Consolas"/>
              </a:rPr>
              <a:t>{</a:t>
            </a:r>
            <a:r>
              <a:rPr lang="en-US" sz="2000" b="1" dirty="0" smtClean="0">
                <a:solidFill>
                  <a:srgbClr val="000000"/>
                </a:solidFill>
                <a:highlight>
                  <a:srgbClr val="FFFFFF"/>
                </a:highlight>
                <a:latin typeface="Consolas"/>
              </a:rPr>
              <a:t>   </a:t>
            </a:r>
            <a:r>
              <a:rPr lang="en-US" sz="2000" b="1" dirty="0" smtClean="0">
                <a:solidFill>
                  <a:srgbClr val="0000FF"/>
                </a:solidFill>
                <a:highlight>
                  <a:srgbClr val="FFFFFF"/>
                </a:highlight>
                <a:latin typeface="Consolas"/>
              </a:rPr>
              <a:t>public</a:t>
            </a:r>
            <a:r>
              <a:rPr lang="en-US" sz="2000" b="1" dirty="0" smtClean="0">
                <a:solidFill>
                  <a:srgbClr val="000000"/>
                </a:solidFill>
                <a:highlight>
                  <a:srgbClr val="FFFFFF"/>
                </a:highlight>
                <a:latin typeface="Consolas"/>
              </a:rPr>
              <a:t> </a:t>
            </a:r>
            <a:r>
              <a:rPr lang="en-US" sz="2000" b="1" dirty="0" err="1" smtClean="0">
                <a:solidFill>
                  <a:srgbClr val="0000FF"/>
                </a:solidFill>
                <a:highlight>
                  <a:srgbClr val="FFFFFF"/>
                </a:highlight>
                <a:latin typeface="Consolas"/>
              </a:rPr>
              <a:t>int</a:t>
            </a:r>
            <a:r>
              <a:rPr lang="en-US" sz="2000" b="1" dirty="0" smtClean="0">
                <a:solidFill>
                  <a:srgbClr val="000000"/>
                </a:solidFill>
                <a:highlight>
                  <a:srgbClr val="FFFFFF"/>
                </a:highlight>
                <a:latin typeface="Consolas"/>
              </a:rPr>
              <a:t> ID { </a:t>
            </a:r>
            <a:r>
              <a:rPr lang="en-US" sz="2000" b="1" dirty="0" smtClean="0">
                <a:solidFill>
                  <a:srgbClr val="0000FF"/>
                </a:solidFill>
                <a:highlight>
                  <a:srgbClr val="FFFFFF"/>
                </a:highlight>
                <a:latin typeface="Consolas"/>
              </a:rPr>
              <a:t>get</a:t>
            </a:r>
            <a:r>
              <a:rPr lang="en-US" sz="2000" b="1" dirty="0" smtClean="0">
                <a:solidFill>
                  <a:srgbClr val="000000"/>
                </a:solidFill>
                <a:highlight>
                  <a:srgbClr val="FFFFFF"/>
                </a:highlight>
                <a:latin typeface="Consolas"/>
              </a:rPr>
              <a:t>; </a:t>
            </a:r>
            <a:r>
              <a:rPr lang="en-US" sz="2000" b="1" dirty="0" smtClean="0">
                <a:solidFill>
                  <a:srgbClr val="0000FF"/>
                </a:solidFill>
                <a:highlight>
                  <a:srgbClr val="FFFFFF"/>
                </a:highlight>
                <a:latin typeface="Consolas"/>
              </a:rPr>
              <a:t>set</a:t>
            </a:r>
            <a:r>
              <a:rPr lang="en-US" sz="2000" b="1" dirty="0" smtClean="0">
                <a:solidFill>
                  <a:srgbClr val="000000"/>
                </a:solidFill>
                <a:highlight>
                  <a:srgbClr val="FFFFFF"/>
                </a:highlight>
                <a:latin typeface="Consolas"/>
              </a:rPr>
              <a:t>; }</a:t>
            </a:r>
          </a:p>
          <a:p>
            <a:r>
              <a:rPr lang="en-US" sz="2000" b="1" dirty="0" smtClean="0">
                <a:solidFill>
                  <a:srgbClr val="000000"/>
                </a:solidFill>
                <a:highlight>
                  <a:srgbClr val="FFFFFF"/>
                </a:highlight>
                <a:latin typeface="Consolas"/>
              </a:rPr>
              <a:t>    </a:t>
            </a:r>
            <a:r>
              <a:rPr lang="en-US" sz="2000" b="1" dirty="0" smtClean="0">
                <a:solidFill>
                  <a:srgbClr val="0000FF"/>
                </a:solidFill>
                <a:highlight>
                  <a:srgbClr val="FFFFFF"/>
                </a:highlight>
                <a:latin typeface="Consolas"/>
              </a:rPr>
              <a:t>public</a:t>
            </a:r>
            <a:r>
              <a:rPr lang="en-US" sz="2000" b="1" dirty="0" smtClean="0">
                <a:solidFill>
                  <a:srgbClr val="000000"/>
                </a:solidFill>
                <a:highlight>
                  <a:srgbClr val="FFFFFF"/>
                </a:highlight>
                <a:latin typeface="Consolas"/>
              </a:rPr>
              <a:t> </a:t>
            </a:r>
            <a:r>
              <a:rPr lang="en-US" sz="2000" b="1" dirty="0" err="1" smtClean="0">
                <a:solidFill>
                  <a:srgbClr val="0000FF"/>
                </a:solidFill>
                <a:highlight>
                  <a:srgbClr val="FFFFFF"/>
                </a:highlight>
                <a:latin typeface="Consolas"/>
              </a:rPr>
              <a:t>int</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CompareTo</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object</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obj</a:t>
            </a:r>
            <a:r>
              <a:rPr lang="en-US" sz="2000" b="1" dirty="0" smtClean="0">
                <a:solidFill>
                  <a:srgbClr val="000000"/>
                </a:solidFill>
                <a:highlight>
                  <a:srgbClr val="FFFFFF"/>
                </a:highlight>
                <a:latin typeface="Consolas"/>
              </a:rPr>
              <a:t>)</a:t>
            </a:r>
          </a:p>
          <a:p>
            <a:r>
              <a:rPr lang="ru-RU" sz="2000" b="1" dirty="0" smtClean="0">
                <a:solidFill>
                  <a:srgbClr val="000000"/>
                </a:solidFill>
                <a:highlight>
                  <a:srgbClr val="FFFFFF"/>
                </a:highlight>
                <a:latin typeface="Consolas"/>
              </a:rPr>
              <a:t>    {</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obj1 = </a:t>
            </a:r>
            <a:r>
              <a:rPr lang="en-US" sz="2000" b="1" dirty="0" err="1" smtClean="0">
                <a:solidFill>
                  <a:srgbClr val="000000"/>
                </a:solidFill>
                <a:highlight>
                  <a:srgbClr val="FFFFFF"/>
                </a:highlight>
                <a:latin typeface="Consolas"/>
              </a:rPr>
              <a:t>obj</a:t>
            </a:r>
            <a:r>
              <a:rPr lang="en-US" sz="2000" b="1" dirty="0" smtClean="0">
                <a:solidFill>
                  <a:srgbClr val="000000"/>
                </a:solidFill>
                <a:highlight>
                  <a:srgbClr val="FFFFFF"/>
                </a:highlight>
                <a:latin typeface="Consolas"/>
              </a:rPr>
              <a:t> </a:t>
            </a:r>
            <a:r>
              <a:rPr lang="en-US" sz="2000" b="1" dirty="0" smtClean="0">
                <a:solidFill>
                  <a:srgbClr val="0000FF"/>
                </a:solidFill>
                <a:highlight>
                  <a:srgbClr val="FFFFFF"/>
                </a:highlight>
                <a:latin typeface="Consolas"/>
              </a:rPr>
              <a:t>as</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a:t>
            </a:r>
          </a:p>
          <a:p>
            <a:r>
              <a:rPr lang="en-US" sz="2000" b="1" dirty="0" smtClean="0">
                <a:solidFill>
                  <a:srgbClr val="000000"/>
                </a:solidFill>
                <a:highlight>
                  <a:srgbClr val="FFFFFF"/>
                </a:highlight>
                <a:latin typeface="Consolas"/>
              </a:rPr>
              <a:t>        </a:t>
            </a:r>
            <a:r>
              <a:rPr lang="en-US" sz="2000" b="1" dirty="0" smtClean="0">
                <a:solidFill>
                  <a:srgbClr val="0000FF"/>
                </a:solidFill>
                <a:highlight>
                  <a:srgbClr val="FFFFFF"/>
                </a:highlight>
                <a:latin typeface="Consolas"/>
              </a:rPr>
              <a:t>return</a:t>
            </a:r>
            <a:r>
              <a:rPr lang="en-US" sz="2000" b="1" dirty="0" smtClean="0">
                <a:solidFill>
                  <a:srgbClr val="000000"/>
                </a:solidFill>
                <a:highlight>
                  <a:srgbClr val="FFFFFF"/>
                </a:highlight>
                <a:latin typeface="Consolas"/>
              </a:rPr>
              <a:t> </a:t>
            </a:r>
            <a:r>
              <a:rPr lang="en-US" sz="2000" b="1" dirty="0" err="1" smtClean="0">
                <a:solidFill>
                  <a:srgbClr val="0000FF"/>
                </a:solidFill>
                <a:highlight>
                  <a:srgbClr val="FFFFFF"/>
                </a:highlight>
                <a:latin typeface="Consolas"/>
              </a:rPr>
              <a:t>this</a:t>
            </a:r>
            <a:r>
              <a:rPr lang="en-US" sz="2000" b="1" dirty="0" err="1" smtClean="0">
                <a:solidFill>
                  <a:srgbClr val="000000"/>
                </a:solidFill>
                <a:highlight>
                  <a:srgbClr val="FFFFFF"/>
                </a:highlight>
                <a:latin typeface="Consolas"/>
              </a:rPr>
              <a:t>.ID.CompareTo</a:t>
            </a:r>
            <a:r>
              <a:rPr lang="en-US" sz="2000" b="1" dirty="0" smtClean="0">
                <a:solidFill>
                  <a:srgbClr val="000000"/>
                </a:solidFill>
                <a:highlight>
                  <a:srgbClr val="FFFFFF"/>
                </a:highlight>
                <a:latin typeface="Consolas"/>
              </a:rPr>
              <a:t>(obj1.ID);</a:t>
            </a:r>
          </a:p>
          <a:p>
            <a:r>
              <a:rPr lang="ru-RU" sz="2000" b="1" dirty="0" smtClean="0">
                <a:solidFill>
                  <a:srgbClr val="000000"/>
                </a:solidFill>
                <a:highlight>
                  <a:srgbClr val="FFFFFF"/>
                </a:highlight>
                <a:latin typeface="Consolas"/>
              </a:rPr>
              <a:t>    }</a:t>
            </a:r>
          </a:p>
          <a:p>
            <a:r>
              <a:rPr lang="ru-RU" sz="2000" b="1" dirty="0" smtClean="0">
                <a:solidFill>
                  <a:srgbClr val="000000"/>
                </a:solidFill>
                <a:highlight>
                  <a:srgbClr val="FFFFFF"/>
                </a:highlight>
                <a:latin typeface="Consolas"/>
              </a:rPr>
              <a:t>}</a:t>
            </a:r>
            <a:endParaRPr lang="ru-RU" sz="2000" b="1" dirty="0"/>
          </a:p>
        </p:txBody>
      </p:sp>
      <p:sp>
        <p:nvSpPr>
          <p:cNvPr id="4" name="Прямоугольник 3"/>
          <p:cNvSpPr/>
          <p:nvPr/>
        </p:nvSpPr>
        <p:spPr>
          <a:xfrm>
            <a:off x="539552" y="363727"/>
            <a:ext cx="1359924" cy="461665"/>
          </a:xfrm>
          <a:prstGeom prst="rect">
            <a:avLst/>
          </a:prstGeom>
        </p:spPr>
        <p:txBody>
          <a:bodyPr wrap="none">
            <a:spAutoFit/>
          </a:bodyPr>
          <a:lstStyle/>
          <a:p>
            <a:r>
              <a:rPr lang="en-US" sz="2400" b="1" dirty="0" err="1"/>
              <a:t>ArrayList</a:t>
            </a:r>
            <a:r>
              <a:rPr lang="en-US" dirty="0"/>
              <a:t> </a:t>
            </a:r>
            <a:endParaRPr lang="ru-RU" dirty="0"/>
          </a:p>
        </p:txBody>
      </p:sp>
      <p:sp>
        <p:nvSpPr>
          <p:cNvPr id="5" name="Прямоугольник 4"/>
          <p:cNvSpPr/>
          <p:nvPr/>
        </p:nvSpPr>
        <p:spPr>
          <a:xfrm>
            <a:off x="517957" y="3081592"/>
            <a:ext cx="8262664" cy="3477875"/>
          </a:xfrm>
          <a:prstGeom prst="rect">
            <a:avLst/>
          </a:prstGeom>
        </p:spPr>
        <p:txBody>
          <a:bodyPr wrap="square">
            <a:spAutoFit/>
          </a:bodyPr>
          <a:lstStyle/>
          <a:p>
            <a:r>
              <a:rPr lang="en-US" sz="2000" b="1" dirty="0" err="1" smtClean="0">
                <a:solidFill>
                  <a:srgbClr val="2B91AF"/>
                </a:solidFill>
                <a:highlight>
                  <a:srgbClr val="FFFFFF"/>
                </a:highlight>
                <a:latin typeface="Consolas"/>
              </a:rPr>
              <a:t>ArrayList</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t>
            </a:r>
            <a:r>
              <a:rPr lang="en-US" sz="2000" b="1" dirty="0" smtClean="0">
                <a:solidFill>
                  <a:srgbClr val="000000"/>
                </a:solidFill>
                <a:highlight>
                  <a:srgbClr val="FFFFFF"/>
                </a:highlight>
                <a:latin typeface="Consolas"/>
              </a:rPr>
              <a:t> = </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ArrayList</a:t>
            </a:r>
            <a:r>
              <a:rPr lang="en-US" sz="2000" b="1" dirty="0" smtClean="0">
                <a:solidFill>
                  <a:srgbClr val="000000"/>
                </a:solidFill>
                <a:highlight>
                  <a:srgbClr val="FFFFFF"/>
                </a:highlight>
                <a:latin typeface="Consolas"/>
              </a:rPr>
              <a:t>();</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4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1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5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3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 ID = 2 });</a:t>
            </a:r>
          </a:p>
          <a:p>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myList.Sort</a:t>
            </a:r>
            <a:r>
              <a:rPr lang="en-US" sz="2000" b="1" dirty="0" smtClean="0">
                <a:solidFill>
                  <a:srgbClr val="000000"/>
                </a:solidFill>
                <a:highlight>
                  <a:srgbClr val="FFFFFF"/>
                </a:highlight>
                <a:latin typeface="Consolas"/>
              </a:rPr>
              <a:t>();</a:t>
            </a:r>
          </a:p>
          <a:p>
            <a:r>
              <a:rPr lang="en-US" sz="2000" b="1" dirty="0" smtClean="0">
                <a:solidFill>
                  <a:srgbClr val="000000"/>
                </a:solidFill>
                <a:highlight>
                  <a:srgbClr val="FFFFFF"/>
                </a:highlight>
                <a:latin typeface="Consolas"/>
              </a:rPr>
              <a:t>            </a:t>
            </a:r>
            <a:r>
              <a:rPr lang="en-US" sz="2000" b="1" dirty="0" err="1" smtClean="0">
                <a:solidFill>
                  <a:srgbClr val="0000FF"/>
                </a:solidFill>
                <a:highlight>
                  <a:srgbClr val="FFFFFF"/>
                </a:highlight>
                <a:latin typeface="Consolas"/>
              </a:rPr>
              <a:t>foreach</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MyObject</a:t>
            </a:r>
            <a:r>
              <a:rPr lang="en-US" sz="2000" b="1" dirty="0" smtClean="0">
                <a:solidFill>
                  <a:srgbClr val="000000"/>
                </a:solidFill>
                <a:highlight>
                  <a:srgbClr val="FFFFFF"/>
                </a:highlight>
                <a:latin typeface="Consolas"/>
              </a:rPr>
              <a:t> i </a:t>
            </a:r>
            <a:r>
              <a:rPr lang="en-US" sz="2000" b="1" dirty="0" smtClean="0">
                <a:solidFill>
                  <a:srgbClr val="0000FF"/>
                </a:solidFill>
                <a:highlight>
                  <a:srgbClr val="FFFFFF"/>
                </a:highlight>
                <a:latin typeface="Consolas"/>
              </a:rPr>
              <a:t>in</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myList</a:t>
            </a:r>
            <a:r>
              <a:rPr lang="en-US" sz="2000" b="1" dirty="0" smtClean="0">
                <a:solidFill>
                  <a:srgbClr val="000000"/>
                </a:solidFill>
                <a:highlight>
                  <a:srgbClr val="FFFFFF"/>
                </a:highlight>
                <a:latin typeface="Consolas"/>
              </a:rPr>
              <a:t>)</a:t>
            </a:r>
          </a:p>
          <a:p>
            <a:r>
              <a:rPr lang="ru-RU" sz="2000" b="1" dirty="0" smtClean="0">
                <a:solidFill>
                  <a:srgbClr val="000000"/>
                </a:solidFill>
                <a:highlight>
                  <a:srgbClr val="FFFFFF"/>
                </a:highlight>
                <a:latin typeface="Consolas"/>
              </a:rPr>
              <a:t>            {</a:t>
            </a:r>
          </a:p>
          <a:p>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Console</a:t>
            </a:r>
            <a:r>
              <a:rPr lang="en-US" sz="2000" b="1" dirty="0" err="1" smtClean="0">
                <a:solidFill>
                  <a:srgbClr val="000000"/>
                </a:solidFill>
                <a:highlight>
                  <a:srgbClr val="FFFFFF"/>
                </a:highlight>
                <a:latin typeface="Consolas"/>
              </a:rPr>
              <a:t>.WriteLine</a:t>
            </a:r>
            <a:r>
              <a:rPr lang="en-US" sz="2000" b="1" dirty="0" smtClean="0">
                <a:solidFill>
                  <a:srgbClr val="000000"/>
                </a:solidFill>
                <a:highlight>
                  <a:srgbClr val="FFFFFF"/>
                </a:highlight>
                <a:latin typeface="Consolas"/>
              </a:rPr>
              <a:t>(</a:t>
            </a:r>
            <a:r>
              <a:rPr lang="en-US" sz="2000" b="1" dirty="0" err="1" smtClean="0">
                <a:solidFill>
                  <a:srgbClr val="000000"/>
                </a:solidFill>
                <a:highlight>
                  <a:srgbClr val="FFFFFF"/>
                </a:highlight>
                <a:latin typeface="Consolas"/>
              </a:rPr>
              <a:t>i.ID.ToString</a:t>
            </a:r>
            <a:r>
              <a:rPr lang="en-US" sz="2000" b="1" dirty="0" smtClean="0">
                <a:solidFill>
                  <a:srgbClr val="000000"/>
                </a:solidFill>
                <a:highlight>
                  <a:srgbClr val="FFFFFF"/>
                </a:highlight>
                <a:latin typeface="Consolas"/>
              </a:rPr>
              <a:t>());</a:t>
            </a:r>
          </a:p>
          <a:p>
            <a:r>
              <a:rPr lang="ru-RU" sz="2000" b="1" dirty="0" smtClean="0">
                <a:solidFill>
                  <a:srgbClr val="000000"/>
                </a:solidFill>
                <a:highlight>
                  <a:srgbClr val="FFFFFF"/>
                </a:highlight>
                <a:latin typeface="Consolas"/>
              </a:rPr>
              <a:t>            }</a:t>
            </a:r>
            <a:endParaRPr lang="ru-RU" sz="2000" b="1" dirty="0"/>
          </a:p>
        </p:txBody>
      </p:sp>
      <p:sp>
        <p:nvSpPr>
          <p:cNvPr id="2" name="Номер слайда 1"/>
          <p:cNvSpPr>
            <a:spLocks noGrp="1"/>
          </p:cNvSpPr>
          <p:nvPr>
            <p:ph type="sldNum" sz="quarter" idx="12"/>
          </p:nvPr>
        </p:nvSpPr>
        <p:spPr/>
        <p:txBody>
          <a:bodyPr/>
          <a:lstStyle/>
          <a:p>
            <a:fld id="{B6AA0544-88D5-4893-90E4-ED1C54E0A194}" type="slidenum">
              <a:rPr lang="ru-RU" smtClean="0"/>
              <a:t>14</a:t>
            </a:fld>
            <a:endParaRPr lang="ru-RU"/>
          </a:p>
        </p:txBody>
      </p:sp>
    </p:spTree>
    <p:extLst>
      <p:ext uri="{BB962C8B-B14F-4D97-AF65-F5344CB8AC3E}">
        <p14:creationId xmlns:p14="http://schemas.microsoft.com/office/powerpoint/2010/main" val="3555698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63727"/>
            <a:ext cx="1359924" cy="461665"/>
          </a:xfrm>
          <a:prstGeom prst="rect">
            <a:avLst/>
          </a:prstGeom>
        </p:spPr>
        <p:txBody>
          <a:bodyPr wrap="none">
            <a:spAutoFit/>
          </a:bodyPr>
          <a:lstStyle/>
          <a:p>
            <a:r>
              <a:rPr lang="en-US" sz="2400" b="1" dirty="0" err="1"/>
              <a:t>ArrayList</a:t>
            </a:r>
            <a:r>
              <a:rPr lang="en-US" dirty="0"/>
              <a:t> </a:t>
            </a:r>
            <a:endParaRPr lang="ru-RU" dirty="0"/>
          </a:p>
        </p:txBody>
      </p:sp>
      <p:sp>
        <p:nvSpPr>
          <p:cNvPr id="4" name="Прямоугольник 3"/>
          <p:cNvSpPr/>
          <p:nvPr/>
        </p:nvSpPr>
        <p:spPr>
          <a:xfrm>
            <a:off x="539552" y="908720"/>
            <a:ext cx="8280920" cy="4247317"/>
          </a:xfrm>
          <a:prstGeom prst="rect">
            <a:avLst/>
          </a:prstGeom>
        </p:spPr>
        <p:txBody>
          <a:bodyPr wrap="square">
            <a:spAutoFit/>
          </a:bodyPr>
          <a:lstStyle/>
          <a:p>
            <a:r>
              <a:rPr lang="en-US" dirty="0" err="1" smtClean="0">
                <a:solidFill>
                  <a:srgbClr val="2B91AF"/>
                </a:solidFill>
                <a:highlight>
                  <a:srgbClr val="FFFFFF"/>
                </a:highlight>
                <a:latin typeface="Consolas"/>
              </a:rPr>
              <a:t>ArrayList</a:t>
            </a:r>
            <a:r>
              <a:rPr lang="en-US" dirty="0" smtClean="0">
                <a:solidFill>
                  <a:srgbClr val="000000"/>
                </a:solidFill>
                <a:highlight>
                  <a:srgbClr val="FFFFFF"/>
                </a:highlight>
                <a:latin typeface="Consolas"/>
              </a:rPr>
              <a:t> </a:t>
            </a:r>
            <a:r>
              <a:rPr lang="en-US" dirty="0" err="1" smtClean="0">
                <a:solidFill>
                  <a:srgbClr val="000000"/>
                </a:solidFill>
                <a:highlight>
                  <a:srgbClr val="FFFFFF"/>
                </a:highlight>
                <a:latin typeface="Consolas"/>
              </a:rPr>
              <a:t>myList</a:t>
            </a:r>
            <a:r>
              <a:rPr lang="en-US" dirty="0" smtClean="0">
                <a:solidFill>
                  <a:srgbClr val="000000"/>
                </a:solidFill>
                <a:highlight>
                  <a:srgbClr val="FFFFFF"/>
                </a:highlight>
                <a:latin typeface="Consolas"/>
              </a:rPr>
              <a:t> = </a:t>
            </a:r>
            <a:r>
              <a:rPr lang="en-US" dirty="0" smtClean="0">
                <a:solidFill>
                  <a:srgbClr val="0000FF"/>
                </a:solidFill>
                <a:highlight>
                  <a:srgbClr val="FFFFFF"/>
                </a:highlight>
                <a:latin typeface="Consolas"/>
              </a:rPr>
              <a:t>new</a:t>
            </a:r>
            <a:r>
              <a:rPr lang="en-US" dirty="0" smtClean="0">
                <a:solidFill>
                  <a:srgbClr val="000000"/>
                </a:solidFill>
                <a:highlight>
                  <a:srgbClr val="FFFFFF"/>
                </a:highlight>
                <a:latin typeface="Consolas"/>
              </a:rPr>
              <a:t> </a:t>
            </a:r>
            <a:r>
              <a:rPr lang="en-US" dirty="0" err="1" smtClean="0">
                <a:solidFill>
                  <a:srgbClr val="2B91AF"/>
                </a:solidFill>
                <a:highlight>
                  <a:srgbClr val="FFFFFF"/>
                </a:highlight>
                <a:latin typeface="Consolas"/>
              </a:rPr>
              <a:t>ArrayList</a:t>
            </a:r>
            <a:r>
              <a:rPr lang="en-US" dirty="0" smtClean="0">
                <a:solidFill>
                  <a:srgbClr val="000000"/>
                </a:solidFill>
                <a:highlight>
                  <a:srgbClr val="FFFFFF"/>
                </a:highlight>
                <a:latin typeface="Consolas"/>
              </a:rPr>
              <a:t>();</a:t>
            </a:r>
          </a:p>
          <a:p>
            <a:r>
              <a:rPr lang="en-US" dirty="0" err="1" smtClean="0">
                <a:solidFill>
                  <a:srgbClr val="000000"/>
                </a:solidFill>
                <a:highlight>
                  <a:srgbClr val="FFFFFF"/>
                </a:highlight>
                <a:latin typeface="Consolas"/>
              </a:rPr>
              <a:t>myList.Add</a:t>
            </a:r>
            <a:r>
              <a:rPr lang="en-US" dirty="0" smtClean="0">
                <a:solidFill>
                  <a:srgbClr val="000000"/>
                </a:solidFill>
                <a:highlight>
                  <a:srgbClr val="FFFFFF"/>
                </a:highlight>
                <a:latin typeface="Consolas"/>
              </a:rPr>
              <a:t>(</a:t>
            </a:r>
            <a:r>
              <a:rPr lang="en-US" dirty="0" smtClean="0">
                <a:solidFill>
                  <a:srgbClr val="0000FF"/>
                </a:solidFill>
                <a:highlight>
                  <a:srgbClr val="FFFFFF"/>
                </a:highlight>
                <a:latin typeface="Consolas"/>
              </a:rPr>
              <a:t>new</a:t>
            </a:r>
            <a:r>
              <a:rPr lang="en-US" dirty="0" smtClean="0">
                <a:solidFill>
                  <a:srgbClr val="000000"/>
                </a:solidFill>
                <a:highlight>
                  <a:srgbClr val="FFFFFF"/>
                </a:highlight>
                <a:latin typeface="Consolas"/>
              </a:rPr>
              <a:t> </a:t>
            </a:r>
            <a:r>
              <a:rPr lang="en-US" dirty="0" err="1" smtClean="0">
                <a:solidFill>
                  <a:srgbClr val="2B91AF"/>
                </a:solidFill>
                <a:highlight>
                  <a:srgbClr val="FFFFFF"/>
                </a:highlight>
                <a:latin typeface="Consolas"/>
              </a:rPr>
              <a:t>MyObject</a:t>
            </a:r>
            <a:r>
              <a:rPr lang="en-US" dirty="0" smtClean="0">
                <a:solidFill>
                  <a:srgbClr val="000000"/>
                </a:solidFill>
                <a:highlight>
                  <a:srgbClr val="FFFFFF"/>
                </a:highlight>
                <a:latin typeface="Consolas"/>
              </a:rPr>
              <a:t>() { ID = 4 });</a:t>
            </a:r>
          </a:p>
          <a:p>
            <a:r>
              <a:rPr lang="en-US" dirty="0" err="1" smtClean="0">
                <a:solidFill>
                  <a:srgbClr val="000000"/>
                </a:solidFill>
                <a:highlight>
                  <a:srgbClr val="FFFFFF"/>
                </a:highlight>
                <a:latin typeface="Consolas"/>
              </a:rPr>
              <a:t>myList.Add</a:t>
            </a:r>
            <a:r>
              <a:rPr lang="en-US" dirty="0" smtClean="0">
                <a:solidFill>
                  <a:srgbClr val="000000"/>
                </a:solidFill>
                <a:highlight>
                  <a:srgbClr val="FFFFFF"/>
                </a:highlight>
                <a:latin typeface="Consolas"/>
              </a:rPr>
              <a:t>(</a:t>
            </a:r>
            <a:r>
              <a:rPr lang="en-US" dirty="0" smtClean="0">
                <a:solidFill>
                  <a:srgbClr val="0000FF"/>
                </a:solidFill>
                <a:highlight>
                  <a:srgbClr val="FFFFFF"/>
                </a:highlight>
                <a:latin typeface="Consolas"/>
              </a:rPr>
              <a:t>new</a:t>
            </a:r>
            <a:r>
              <a:rPr lang="en-US" dirty="0" smtClean="0">
                <a:solidFill>
                  <a:srgbClr val="000000"/>
                </a:solidFill>
                <a:highlight>
                  <a:srgbClr val="FFFFFF"/>
                </a:highlight>
                <a:latin typeface="Consolas"/>
              </a:rPr>
              <a:t> </a:t>
            </a:r>
            <a:r>
              <a:rPr lang="en-US" dirty="0" err="1" smtClean="0">
                <a:solidFill>
                  <a:srgbClr val="2B91AF"/>
                </a:solidFill>
                <a:highlight>
                  <a:srgbClr val="FFFFFF"/>
                </a:highlight>
                <a:latin typeface="Consolas"/>
              </a:rPr>
              <a:t>MyObject</a:t>
            </a:r>
            <a:r>
              <a:rPr lang="en-US" dirty="0" smtClean="0">
                <a:solidFill>
                  <a:srgbClr val="000000"/>
                </a:solidFill>
                <a:highlight>
                  <a:srgbClr val="FFFFFF"/>
                </a:highlight>
                <a:latin typeface="Consolas"/>
              </a:rPr>
              <a:t>() { ID = 1 });</a:t>
            </a:r>
          </a:p>
          <a:p>
            <a:r>
              <a:rPr lang="en-US" dirty="0" err="1" smtClean="0">
                <a:solidFill>
                  <a:srgbClr val="000000"/>
                </a:solidFill>
                <a:highlight>
                  <a:srgbClr val="FFFFFF"/>
                </a:highlight>
                <a:latin typeface="Consolas"/>
              </a:rPr>
              <a:t>myList.Add</a:t>
            </a:r>
            <a:r>
              <a:rPr lang="en-US" dirty="0" smtClean="0">
                <a:solidFill>
                  <a:srgbClr val="000000"/>
                </a:solidFill>
                <a:highlight>
                  <a:srgbClr val="FFFFFF"/>
                </a:highlight>
                <a:latin typeface="Consolas"/>
              </a:rPr>
              <a:t>(</a:t>
            </a:r>
            <a:r>
              <a:rPr lang="en-US" dirty="0" smtClean="0">
                <a:solidFill>
                  <a:srgbClr val="0000FF"/>
                </a:solidFill>
                <a:highlight>
                  <a:srgbClr val="FFFFFF"/>
                </a:highlight>
                <a:latin typeface="Consolas"/>
              </a:rPr>
              <a:t>new</a:t>
            </a:r>
            <a:r>
              <a:rPr lang="en-US" dirty="0" smtClean="0">
                <a:solidFill>
                  <a:srgbClr val="000000"/>
                </a:solidFill>
                <a:highlight>
                  <a:srgbClr val="FFFFFF"/>
                </a:highlight>
                <a:latin typeface="Consolas"/>
              </a:rPr>
              <a:t> </a:t>
            </a:r>
            <a:r>
              <a:rPr lang="en-US" dirty="0" err="1" smtClean="0">
                <a:solidFill>
                  <a:srgbClr val="2B91AF"/>
                </a:solidFill>
                <a:highlight>
                  <a:srgbClr val="FFFFFF"/>
                </a:highlight>
                <a:latin typeface="Consolas"/>
              </a:rPr>
              <a:t>MyObject</a:t>
            </a:r>
            <a:r>
              <a:rPr lang="en-US" dirty="0" smtClean="0">
                <a:solidFill>
                  <a:srgbClr val="000000"/>
                </a:solidFill>
                <a:highlight>
                  <a:srgbClr val="FFFFFF"/>
                </a:highlight>
                <a:latin typeface="Consolas"/>
              </a:rPr>
              <a:t>() { ID = 5 });</a:t>
            </a:r>
          </a:p>
          <a:p>
            <a:r>
              <a:rPr lang="en-US" dirty="0" err="1" smtClean="0">
                <a:solidFill>
                  <a:srgbClr val="000000"/>
                </a:solidFill>
                <a:highlight>
                  <a:srgbClr val="FFFFFF"/>
                </a:highlight>
                <a:latin typeface="Consolas"/>
              </a:rPr>
              <a:t>myList.Add</a:t>
            </a:r>
            <a:r>
              <a:rPr lang="en-US" dirty="0" smtClean="0">
                <a:solidFill>
                  <a:srgbClr val="000000"/>
                </a:solidFill>
                <a:highlight>
                  <a:srgbClr val="FFFFFF"/>
                </a:highlight>
                <a:latin typeface="Consolas"/>
              </a:rPr>
              <a:t>(</a:t>
            </a:r>
            <a:r>
              <a:rPr lang="en-US" dirty="0" smtClean="0">
                <a:solidFill>
                  <a:srgbClr val="0000FF"/>
                </a:solidFill>
                <a:highlight>
                  <a:srgbClr val="FFFFFF"/>
                </a:highlight>
                <a:latin typeface="Consolas"/>
              </a:rPr>
              <a:t>new</a:t>
            </a:r>
            <a:r>
              <a:rPr lang="en-US" dirty="0" smtClean="0">
                <a:solidFill>
                  <a:srgbClr val="000000"/>
                </a:solidFill>
                <a:highlight>
                  <a:srgbClr val="FFFFFF"/>
                </a:highlight>
                <a:latin typeface="Consolas"/>
              </a:rPr>
              <a:t> </a:t>
            </a:r>
            <a:r>
              <a:rPr lang="en-US" dirty="0" err="1" smtClean="0">
                <a:solidFill>
                  <a:srgbClr val="2B91AF"/>
                </a:solidFill>
                <a:highlight>
                  <a:srgbClr val="FFFFFF"/>
                </a:highlight>
                <a:latin typeface="Consolas"/>
              </a:rPr>
              <a:t>MyObject</a:t>
            </a:r>
            <a:r>
              <a:rPr lang="en-US" dirty="0" smtClean="0">
                <a:solidFill>
                  <a:srgbClr val="000000"/>
                </a:solidFill>
                <a:highlight>
                  <a:srgbClr val="FFFFFF"/>
                </a:highlight>
                <a:latin typeface="Consolas"/>
              </a:rPr>
              <a:t>() { ID = 3 });</a:t>
            </a:r>
          </a:p>
          <a:p>
            <a:r>
              <a:rPr lang="en-US" dirty="0" err="1" smtClean="0">
                <a:solidFill>
                  <a:srgbClr val="000000"/>
                </a:solidFill>
                <a:highlight>
                  <a:srgbClr val="FFFFFF"/>
                </a:highlight>
                <a:latin typeface="Consolas"/>
              </a:rPr>
              <a:t>myList.Add</a:t>
            </a:r>
            <a:r>
              <a:rPr lang="en-US" dirty="0" smtClean="0">
                <a:solidFill>
                  <a:srgbClr val="000000"/>
                </a:solidFill>
                <a:highlight>
                  <a:srgbClr val="FFFFFF"/>
                </a:highlight>
                <a:latin typeface="Consolas"/>
              </a:rPr>
              <a:t>(</a:t>
            </a:r>
            <a:r>
              <a:rPr lang="en-US" dirty="0" smtClean="0">
                <a:solidFill>
                  <a:srgbClr val="0000FF"/>
                </a:solidFill>
                <a:highlight>
                  <a:srgbClr val="FFFFFF"/>
                </a:highlight>
                <a:latin typeface="Consolas"/>
              </a:rPr>
              <a:t>new</a:t>
            </a:r>
            <a:r>
              <a:rPr lang="en-US" dirty="0" smtClean="0">
                <a:solidFill>
                  <a:srgbClr val="000000"/>
                </a:solidFill>
                <a:highlight>
                  <a:srgbClr val="FFFFFF"/>
                </a:highlight>
                <a:latin typeface="Consolas"/>
              </a:rPr>
              <a:t> </a:t>
            </a:r>
            <a:r>
              <a:rPr lang="en-US" dirty="0" err="1" smtClean="0">
                <a:solidFill>
                  <a:srgbClr val="2B91AF"/>
                </a:solidFill>
                <a:highlight>
                  <a:srgbClr val="FFFFFF"/>
                </a:highlight>
                <a:latin typeface="Consolas"/>
              </a:rPr>
              <a:t>MyObject</a:t>
            </a:r>
            <a:r>
              <a:rPr lang="en-US" dirty="0" smtClean="0">
                <a:solidFill>
                  <a:srgbClr val="000000"/>
                </a:solidFill>
                <a:highlight>
                  <a:srgbClr val="FFFFFF"/>
                </a:highlight>
                <a:latin typeface="Consolas"/>
              </a:rPr>
              <a:t>() { ID = 2 });</a:t>
            </a:r>
          </a:p>
          <a:p>
            <a:r>
              <a:rPr lang="en-US" dirty="0" err="1" smtClean="0">
                <a:solidFill>
                  <a:srgbClr val="000000"/>
                </a:solidFill>
                <a:highlight>
                  <a:srgbClr val="FFFFFF"/>
                </a:highlight>
                <a:latin typeface="Consolas"/>
              </a:rPr>
              <a:t>myList.Sort</a:t>
            </a:r>
            <a:r>
              <a:rPr lang="en-US" dirty="0" smtClean="0">
                <a:solidFill>
                  <a:srgbClr val="000000"/>
                </a:solidFill>
                <a:highlight>
                  <a:srgbClr val="FFFFFF"/>
                </a:highlight>
                <a:latin typeface="Consolas"/>
              </a:rPr>
              <a:t>();</a:t>
            </a:r>
          </a:p>
          <a:p>
            <a:r>
              <a:rPr lang="en-US" dirty="0" err="1" smtClean="0">
                <a:solidFill>
                  <a:srgbClr val="0000FF"/>
                </a:solidFill>
                <a:highlight>
                  <a:srgbClr val="FFFFFF"/>
                </a:highlight>
                <a:latin typeface="Consolas"/>
              </a:rPr>
              <a:t>int</a:t>
            </a:r>
            <a:r>
              <a:rPr lang="en-US" dirty="0" smtClean="0">
                <a:solidFill>
                  <a:srgbClr val="000000"/>
                </a:solidFill>
                <a:highlight>
                  <a:srgbClr val="FFFFFF"/>
                </a:highlight>
                <a:latin typeface="Consolas"/>
              </a:rPr>
              <a:t> </a:t>
            </a:r>
            <a:r>
              <a:rPr lang="en-US" dirty="0" err="1" smtClean="0">
                <a:solidFill>
                  <a:srgbClr val="000000"/>
                </a:solidFill>
                <a:highlight>
                  <a:srgbClr val="FFFFFF"/>
                </a:highlight>
                <a:latin typeface="Consolas"/>
              </a:rPr>
              <a:t>foundIndex</a:t>
            </a:r>
            <a:r>
              <a:rPr lang="en-US" dirty="0" smtClean="0">
                <a:solidFill>
                  <a:srgbClr val="000000"/>
                </a:solidFill>
                <a:highlight>
                  <a:srgbClr val="FFFFFF"/>
                </a:highlight>
                <a:latin typeface="Consolas"/>
              </a:rPr>
              <a:t> = </a:t>
            </a:r>
            <a:r>
              <a:rPr lang="en-US" dirty="0" err="1" smtClean="0">
                <a:solidFill>
                  <a:srgbClr val="000000"/>
                </a:solidFill>
                <a:highlight>
                  <a:srgbClr val="FFFFFF"/>
                </a:highlight>
                <a:latin typeface="Consolas"/>
              </a:rPr>
              <a:t>myList.BinarySearch</a:t>
            </a:r>
            <a:r>
              <a:rPr lang="en-US" dirty="0" smtClean="0">
                <a:solidFill>
                  <a:srgbClr val="000000"/>
                </a:solidFill>
                <a:highlight>
                  <a:srgbClr val="FFFFFF"/>
                </a:highlight>
                <a:latin typeface="Consolas"/>
              </a:rPr>
              <a:t>(</a:t>
            </a:r>
            <a:r>
              <a:rPr lang="en-US" dirty="0" smtClean="0">
                <a:solidFill>
                  <a:srgbClr val="0000FF"/>
                </a:solidFill>
                <a:highlight>
                  <a:srgbClr val="FFFFFF"/>
                </a:highlight>
                <a:latin typeface="Consolas"/>
              </a:rPr>
              <a:t>new</a:t>
            </a:r>
            <a:r>
              <a:rPr lang="en-US" dirty="0" smtClean="0">
                <a:solidFill>
                  <a:srgbClr val="000000"/>
                </a:solidFill>
                <a:highlight>
                  <a:srgbClr val="FFFFFF"/>
                </a:highlight>
                <a:latin typeface="Consolas"/>
              </a:rPr>
              <a:t> </a:t>
            </a:r>
            <a:r>
              <a:rPr lang="en-US" dirty="0" err="1" smtClean="0">
                <a:solidFill>
                  <a:srgbClr val="2B91AF"/>
                </a:solidFill>
                <a:highlight>
                  <a:srgbClr val="FFFFFF"/>
                </a:highlight>
                <a:latin typeface="Consolas"/>
              </a:rPr>
              <a:t>MyObject</a:t>
            </a:r>
            <a:r>
              <a:rPr lang="en-US" dirty="0" smtClean="0">
                <a:solidFill>
                  <a:srgbClr val="000000"/>
                </a:solidFill>
                <a:highlight>
                  <a:srgbClr val="FFFFFF"/>
                </a:highlight>
                <a:latin typeface="Consolas"/>
              </a:rPr>
              <a:t>() { ID = 4 });</a:t>
            </a:r>
          </a:p>
          <a:p>
            <a:r>
              <a:rPr lang="en-US" dirty="0" smtClean="0">
                <a:solidFill>
                  <a:srgbClr val="0000FF"/>
                </a:solidFill>
                <a:highlight>
                  <a:srgbClr val="FFFFFF"/>
                </a:highlight>
                <a:latin typeface="Consolas"/>
              </a:rPr>
              <a:t>  if</a:t>
            </a:r>
            <a:r>
              <a:rPr lang="en-US" dirty="0" smtClean="0">
                <a:solidFill>
                  <a:srgbClr val="000000"/>
                </a:solidFill>
                <a:highlight>
                  <a:srgbClr val="FFFFFF"/>
                </a:highlight>
                <a:latin typeface="Consolas"/>
              </a:rPr>
              <a:t> (</a:t>
            </a:r>
            <a:r>
              <a:rPr lang="en-US" dirty="0" err="1" smtClean="0">
                <a:solidFill>
                  <a:srgbClr val="000000"/>
                </a:solidFill>
                <a:highlight>
                  <a:srgbClr val="FFFFFF"/>
                </a:highlight>
                <a:latin typeface="Consolas"/>
              </a:rPr>
              <a:t>foundIndex</a:t>
            </a:r>
            <a:r>
              <a:rPr lang="en-US" dirty="0" smtClean="0">
                <a:solidFill>
                  <a:srgbClr val="000000"/>
                </a:solidFill>
                <a:highlight>
                  <a:srgbClr val="FFFFFF"/>
                </a:highlight>
                <a:latin typeface="Consolas"/>
              </a:rPr>
              <a:t> &gt;= 0)</a:t>
            </a:r>
          </a:p>
          <a:p>
            <a:r>
              <a:rPr lang="ru-RU" dirty="0" smtClean="0">
                <a:solidFill>
                  <a:srgbClr val="000000"/>
                </a:solidFill>
                <a:highlight>
                  <a:srgbClr val="FFFFFF"/>
                </a:highlight>
                <a:latin typeface="Consolas"/>
              </a:rPr>
              <a:t>  {</a:t>
            </a:r>
          </a:p>
          <a:p>
            <a:r>
              <a:rPr lang="en-US" dirty="0" smtClean="0">
                <a:solidFill>
                  <a:srgbClr val="2B91AF"/>
                </a:solidFill>
                <a:highlight>
                  <a:srgbClr val="FFFFFF"/>
                </a:highlight>
                <a:latin typeface="Consolas"/>
              </a:rPr>
              <a:t>    </a:t>
            </a:r>
            <a:r>
              <a:rPr lang="en-US" dirty="0" err="1" smtClean="0">
                <a:solidFill>
                  <a:srgbClr val="2B91AF"/>
                </a:solidFill>
                <a:highlight>
                  <a:srgbClr val="FFFFFF"/>
                </a:highlight>
                <a:latin typeface="Consolas"/>
              </a:rPr>
              <a:t>Console</a:t>
            </a:r>
            <a:r>
              <a:rPr lang="en-US" dirty="0" err="1" smtClean="0">
                <a:solidFill>
                  <a:srgbClr val="000000"/>
                </a:solidFill>
                <a:highlight>
                  <a:srgbClr val="FFFFFF"/>
                </a:highlight>
                <a:latin typeface="Consolas"/>
              </a:rPr>
              <a:t>.WriteLine</a:t>
            </a:r>
            <a:r>
              <a:rPr lang="en-US" dirty="0" smtClean="0">
                <a:solidFill>
                  <a:srgbClr val="000000"/>
                </a:solidFill>
                <a:highlight>
                  <a:srgbClr val="FFFFFF"/>
                </a:highlight>
                <a:latin typeface="Consolas"/>
              </a:rPr>
              <a:t>(((</a:t>
            </a:r>
            <a:r>
              <a:rPr lang="en-US" dirty="0" err="1" smtClean="0">
                <a:solidFill>
                  <a:srgbClr val="2B91AF"/>
                </a:solidFill>
                <a:highlight>
                  <a:srgbClr val="FFFFFF"/>
                </a:highlight>
                <a:latin typeface="Consolas"/>
              </a:rPr>
              <a:t>MyObject</a:t>
            </a:r>
            <a:r>
              <a:rPr lang="en-US" dirty="0" smtClean="0">
                <a:solidFill>
                  <a:srgbClr val="000000"/>
                </a:solidFill>
                <a:highlight>
                  <a:srgbClr val="FFFFFF"/>
                </a:highlight>
                <a:latin typeface="Consolas"/>
              </a:rPr>
              <a:t>)</a:t>
            </a:r>
            <a:r>
              <a:rPr lang="en-US" dirty="0" err="1" smtClean="0">
                <a:solidFill>
                  <a:srgbClr val="000000"/>
                </a:solidFill>
                <a:highlight>
                  <a:srgbClr val="FFFFFF"/>
                </a:highlight>
                <a:latin typeface="Consolas"/>
              </a:rPr>
              <a:t>myList</a:t>
            </a:r>
            <a:r>
              <a:rPr lang="en-US" dirty="0" smtClean="0">
                <a:solidFill>
                  <a:srgbClr val="000000"/>
                </a:solidFill>
                <a:highlight>
                  <a:srgbClr val="FFFFFF"/>
                </a:highlight>
                <a:latin typeface="Consolas"/>
              </a:rPr>
              <a:t>[</a:t>
            </a:r>
            <a:r>
              <a:rPr lang="en-US" dirty="0" err="1" smtClean="0">
                <a:solidFill>
                  <a:srgbClr val="000000"/>
                </a:solidFill>
                <a:highlight>
                  <a:srgbClr val="FFFFFF"/>
                </a:highlight>
                <a:latin typeface="Consolas"/>
              </a:rPr>
              <a:t>foundIndex</a:t>
            </a:r>
            <a:r>
              <a:rPr lang="en-US" dirty="0" smtClean="0">
                <a:solidFill>
                  <a:srgbClr val="000000"/>
                </a:solidFill>
                <a:highlight>
                  <a:srgbClr val="FFFFFF"/>
                </a:highlight>
                <a:latin typeface="Consolas"/>
              </a:rPr>
              <a:t>]).</a:t>
            </a:r>
            <a:r>
              <a:rPr lang="en-US" dirty="0" err="1" smtClean="0">
                <a:solidFill>
                  <a:srgbClr val="000000"/>
                </a:solidFill>
                <a:highlight>
                  <a:srgbClr val="FFFFFF"/>
                </a:highlight>
                <a:latin typeface="Consolas"/>
              </a:rPr>
              <a:t>ID.ToString</a:t>
            </a:r>
            <a:r>
              <a:rPr lang="en-US" dirty="0" smtClean="0">
                <a:solidFill>
                  <a:srgbClr val="000000"/>
                </a:solidFill>
                <a:highlight>
                  <a:srgbClr val="FFFFFF"/>
                </a:highlight>
                <a:latin typeface="Consolas"/>
              </a:rPr>
              <a:t>());</a:t>
            </a:r>
          </a:p>
          <a:p>
            <a:r>
              <a:rPr lang="en-US" dirty="0" smtClean="0">
                <a:solidFill>
                  <a:srgbClr val="000000"/>
                </a:solidFill>
                <a:highlight>
                  <a:srgbClr val="FFFFFF"/>
                </a:highlight>
                <a:latin typeface="Consolas"/>
              </a:rPr>
              <a:t>  </a:t>
            </a:r>
            <a:r>
              <a:rPr lang="ru-RU" dirty="0" smtClean="0">
                <a:solidFill>
                  <a:srgbClr val="000000"/>
                </a:solidFill>
                <a:highlight>
                  <a:srgbClr val="FFFFFF"/>
                </a:highlight>
                <a:latin typeface="Consolas"/>
              </a:rPr>
              <a:t>}</a:t>
            </a:r>
          </a:p>
          <a:p>
            <a:r>
              <a:rPr lang="en-US" dirty="0" smtClean="0">
                <a:solidFill>
                  <a:srgbClr val="0000FF"/>
                </a:solidFill>
                <a:highlight>
                  <a:srgbClr val="FFFFFF"/>
                </a:highlight>
                <a:latin typeface="Consolas"/>
              </a:rPr>
              <a:t>  else</a:t>
            </a:r>
            <a:endParaRPr lang="en-US" dirty="0" smtClean="0">
              <a:solidFill>
                <a:srgbClr val="000000"/>
              </a:solidFill>
              <a:highlight>
                <a:srgbClr val="FFFFFF"/>
              </a:highlight>
              <a:latin typeface="Consolas"/>
            </a:endParaRPr>
          </a:p>
          <a:p>
            <a:r>
              <a:rPr lang="ru-RU" dirty="0" smtClean="0">
                <a:solidFill>
                  <a:srgbClr val="000000"/>
                </a:solidFill>
                <a:highlight>
                  <a:srgbClr val="FFFFFF"/>
                </a:highlight>
                <a:latin typeface="Consolas"/>
              </a:rPr>
              <a:t>  {</a:t>
            </a:r>
            <a:r>
              <a:rPr lang="en-US" dirty="0" smtClean="0">
                <a:solidFill>
                  <a:srgbClr val="000000"/>
                </a:solidFill>
                <a:highlight>
                  <a:srgbClr val="FFFFFF"/>
                </a:highlight>
                <a:latin typeface="Consolas"/>
              </a:rPr>
              <a:t> </a:t>
            </a:r>
            <a:r>
              <a:rPr lang="en-US" dirty="0" err="1" smtClean="0">
                <a:solidFill>
                  <a:srgbClr val="2B91AF"/>
                </a:solidFill>
                <a:highlight>
                  <a:srgbClr val="FFFFFF"/>
                </a:highlight>
                <a:latin typeface="Consolas"/>
              </a:rPr>
              <a:t>Console</a:t>
            </a:r>
            <a:r>
              <a:rPr lang="en-US" dirty="0" err="1" smtClean="0">
                <a:solidFill>
                  <a:srgbClr val="000000"/>
                </a:solidFill>
                <a:highlight>
                  <a:srgbClr val="FFFFFF"/>
                </a:highlight>
                <a:latin typeface="Consolas"/>
              </a:rPr>
              <a:t>.WriteLine</a:t>
            </a:r>
            <a:r>
              <a:rPr lang="en-US" dirty="0" smtClean="0">
                <a:solidFill>
                  <a:srgbClr val="000000"/>
                </a:solidFill>
                <a:highlight>
                  <a:srgbClr val="FFFFFF"/>
                </a:highlight>
                <a:latin typeface="Consolas"/>
              </a:rPr>
              <a:t>(</a:t>
            </a:r>
            <a:r>
              <a:rPr lang="en-US" dirty="0" smtClean="0">
                <a:solidFill>
                  <a:srgbClr val="A31515"/>
                </a:solidFill>
                <a:highlight>
                  <a:srgbClr val="FFFFFF"/>
                </a:highlight>
                <a:latin typeface="Consolas"/>
              </a:rPr>
              <a:t>"Element not found"</a:t>
            </a:r>
            <a:r>
              <a:rPr lang="en-US" dirty="0" smtClean="0">
                <a:solidFill>
                  <a:srgbClr val="000000"/>
                </a:solidFill>
                <a:highlight>
                  <a:srgbClr val="FFFFFF"/>
                </a:highlight>
                <a:latin typeface="Consolas"/>
              </a:rPr>
              <a:t>);</a:t>
            </a:r>
            <a:r>
              <a:rPr lang="ru-RU" dirty="0" smtClean="0">
                <a:solidFill>
                  <a:srgbClr val="000000"/>
                </a:solidFill>
                <a:highlight>
                  <a:srgbClr val="FFFFFF"/>
                </a:highlight>
                <a:latin typeface="Consolas"/>
              </a:rPr>
              <a:t>       }</a:t>
            </a:r>
          </a:p>
        </p:txBody>
      </p:sp>
      <p:sp>
        <p:nvSpPr>
          <p:cNvPr id="3" name="Прямоугольник 2"/>
          <p:cNvSpPr/>
          <p:nvPr/>
        </p:nvSpPr>
        <p:spPr>
          <a:xfrm>
            <a:off x="4355976" y="5445224"/>
            <a:ext cx="4248229" cy="400110"/>
          </a:xfrm>
          <a:prstGeom prst="rect">
            <a:avLst/>
          </a:prstGeom>
        </p:spPr>
        <p:txBody>
          <a:bodyPr wrap="square">
            <a:spAutoFit/>
          </a:bodyPr>
          <a:lstStyle/>
          <a:p>
            <a:r>
              <a:rPr lang="en-US" sz="2000" dirty="0" smtClean="0">
                <a:latin typeface="Times New Roman" pitchFamily="18" charset="0"/>
                <a:cs typeface="Times New Roman" pitchFamily="18" charset="0"/>
              </a:rPr>
              <a:t>The ability </a:t>
            </a:r>
            <a:r>
              <a:rPr lang="en-US" sz="2000" dirty="0">
                <a:latin typeface="Times New Roman" pitchFamily="18" charset="0"/>
                <a:cs typeface="Times New Roman" pitchFamily="18" charset="0"/>
              </a:rPr>
              <a:t>to search the array </a:t>
            </a:r>
            <a:endParaRPr lang="ru-RU" sz="2000"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B6AA0544-88D5-4893-90E4-ED1C54E0A194}" type="slidenum">
              <a:rPr lang="ru-RU" smtClean="0"/>
              <a:t>15</a:t>
            </a:fld>
            <a:endParaRPr lang="ru-RU"/>
          </a:p>
        </p:txBody>
      </p:sp>
    </p:spTree>
    <p:extLst>
      <p:ext uri="{BB962C8B-B14F-4D97-AF65-F5344CB8AC3E}">
        <p14:creationId xmlns:p14="http://schemas.microsoft.com/office/powerpoint/2010/main" val="1564918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476672"/>
            <a:ext cx="1522083" cy="461665"/>
          </a:xfrm>
          <a:prstGeom prst="rect">
            <a:avLst/>
          </a:prstGeom>
        </p:spPr>
        <p:txBody>
          <a:bodyPr wrap="none">
            <a:spAutoFit/>
          </a:bodyPr>
          <a:lstStyle/>
          <a:p>
            <a:r>
              <a:rPr lang="en-US" sz="2400" b="1" dirty="0" err="1"/>
              <a:t>Hashtable</a:t>
            </a:r>
            <a:r>
              <a:rPr lang="en-US" dirty="0"/>
              <a:t> </a:t>
            </a:r>
            <a:endParaRPr lang="ru-RU" dirty="0"/>
          </a:p>
        </p:txBody>
      </p:sp>
      <p:sp>
        <p:nvSpPr>
          <p:cNvPr id="3" name="Прямоугольник 2"/>
          <p:cNvSpPr/>
          <p:nvPr/>
        </p:nvSpPr>
        <p:spPr>
          <a:xfrm>
            <a:off x="539552" y="876782"/>
            <a:ext cx="7848872" cy="1631216"/>
          </a:xfrm>
          <a:prstGeom prst="rect">
            <a:avLst/>
          </a:prstGeom>
        </p:spPr>
        <p:txBody>
          <a:bodyPr wrap="square">
            <a:spAutoFit/>
          </a:bodyPr>
          <a:lstStyle/>
          <a:p>
            <a:pPr indent="457200" algn="just"/>
            <a:r>
              <a:rPr lang="en-US" sz="2000" b="0" i="0" u="none" strike="noStrike" baseline="0" dirty="0" smtClean="0">
                <a:solidFill>
                  <a:srgbClr val="000000"/>
                </a:solidFill>
                <a:latin typeface="Times New Roman" pitchFamily="18" charset="0"/>
                <a:cs typeface="Times New Roman" pitchFamily="18" charset="0"/>
              </a:rPr>
              <a:t>A </a:t>
            </a:r>
            <a:r>
              <a:rPr lang="en-US" sz="2000" b="0" i="0" u="none" strike="noStrike" baseline="0" dirty="0" err="1" smtClean="0">
                <a:solidFill>
                  <a:srgbClr val="000000"/>
                </a:solidFill>
                <a:latin typeface="Times New Roman" pitchFamily="18" charset="0"/>
                <a:cs typeface="Times New Roman" pitchFamily="18" charset="0"/>
              </a:rPr>
              <a:t>Hashtable</a:t>
            </a:r>
            <a:r>
              <a:rPr lang="en-US" sz="2000" b="0" i="0" u="none" strike="noStrike" baseline="0" dirty="0" smtClean="0">
                <a:solidFill>
                  <a:srgbClr val="000000"/>
                </a:solidFill>
                <a:latin typeface="Times New Roman" pitchFamily="18" charset="0"/>
                <a:cs typeface="Times New Roman" pitchFamily="18" charset="0"/>
              </a:rPr>
              <a:t> enables you to store a key\value pair of any type of object. The data is stored accord-</a:t>
            </a:r>
            <a:r>
              <a:rPr lang="en-US" sz="2000" b="0" i="0" u="none" strike="noStrike" baseline="0" dirty="0" err="1" smtClean="0">
                <a:solidFill>
                  <a:srgbClr val="000000"/>
                </a:solidFill>
                <a:latin typeface="Times New Roman" pitchFamily="18" charset="0"/>
                <a:cs typeface="Times New Roman" pitchFamily="18" charset="0"/>
              </a:rPr>
              <a:t>ing</a:t>
            </a:r>
            <a:r>
              <a:rPr lang="en-US" sz="2000" b="0" i="0" u="none" strike="noStrike" baseline="0" dirty="0" smtClean="0">
                <a:solidFill>
                  <a:srgbClr val="000000"/>
                </a:solidFill>
                <a:latin typeface="Times New Roman" pitchFamily="18" charset="0"/>
                <a:cs typeface="Times New Roman" pitchFamily="18" charset="0"/>
              </a:rPr>
              <a:t> to the hash code of the key and can be accessed by the key rather than the index of the element. The following sample creates a </a:t>
            </a:r>
            <a:r>
              <a:rPr lang="en-US" sz="2000" b="0" i="0" u="none" strike="noStrike" baseline="0" dirty="0" err="1" smtClean="0">
                <a:solidFill>
                  <a:srgbClr val="000000"/>
                </a:solidFill>
                <a:latin typeface="Times New Roman" pitchFamily="18" charset="0"/>
                <a:cs typeface="Times New Roman" pitchFamily="18" charset="0"/>
              </a:rPr>
              <a:t>Hashtable</a:t>
            </a:r>
            <a:r>
              <a:rPr lang="en-US" sz="2000" b="0" i="0" u="none" strike="noStrike" baseline="0" dirty="0" smtClean="0">
                <a:solidFill>
                  <a:srgbClr val="000000"/>
                </a:solidFill>
                <a:latin typeface="Times New Roman" pitchFamily="18" charset="0"/>
                <a:cs typeface="Times New Roman" pitchFamily="18" charset="0"/>
              </a:rPr>
              <a:t> and stores three elements with different keys. You can then reference the elements in the </a:t>
            </a:r>
            <a:r>
              <a:rPr lang="en-US" sz="2000" b="0" i="0" u="none" strike="noStrike" baseline="0" dirty="0" err="1" smtClean="0">
                <a:solidFill>
                  <a:srgbClr val="000000"/>
                </a:solidFill>
                <a:latin typeface="Times New Roman" pitchFamily="18" charset="0"/>
                <a:cs typeface="Times New Roman" pitchFamily="18" charset="0"/>
              </a:rPr>
              <a:t>Hashtable</a:t>
            </a:r>
            <a:r>
              <a:rPr lang="en-US" sz="2000" b="0" i="0" u="none" strike="noStrike" baseline="0" dirty="0" smtClean="0">
                <a:solidFill>
                  <a:srgbClr val="000000"/>
                </a:solidFill>
                <a:latin typeface="Times New Roman" pitchFamily="18" charset="0"/>
                <a:cs typeface="Times New Roman" pitchFamily="18" charset="0"/>
              </a:rPr>
              <a:t> by its key. </a:t>
            </a:r>
            <a:endParaRPr lang="ru-RU" sz="2000" dirty="0">
              <a:latin typeface="Times New Roman" pitchFamily="18" charset="0"/>
              <a:cs typeface="Times New Roman" pitchFamily="18" charset="0"/>
            </a:endParaRPr>
          </a:p>
        </p:txBody>
      </p:sp>
      <p:sp>
        <p:nvSpPr>
          <p:cNvPr id="6" name="Прямоугольник 5"/>
          <p:cNvSpPr/>
          <p:nvPr/>
        </p:nvSpPr>
        <p:spPr>
          <a:xfrm>
            <a:off x="779167" y="2526472"/>
            <a:ext cx="7776864" cy="2246769"/>
          </a:xfrm>
          <a:prstGeom prst="rect">
            <a:avLst/>
          </a:prstGeom>
        </p:spPr>
        <p:txBody>
          <a:bodyPr wrap="square">
            <a:spAutoFit/>
          </a:bodyPr>
          <a:lstStyle/>
          <a:p>
            <a:r>
              <a:rPr lang="en-US" sz="2000" dirty="0" err="1" smtClean="0">
                <a:solidFill>
                  <a:srgbClr val="2B91AF"/>
                </a:solidFill>
                <a:highlight>
                  <a:srgbClr val="FFFFFF"/>
                </a:highlight>
                <a:latin typeface="Consolas"/>
              </a:rPr>
              <a:t>Hashtable</a:t>
            </a:r>
            <a:r>
              <a:rPr lang="en-US" sz="2000" dirty="0" smtClean="0">
                <a:solidFill>
                  <a:srgbClr val="000000"/>
                </a:solidFill>
                <a:highlight>
                  <a:srgbClr val="FFFFFF"/>
                </a:highlight>
                <a:latin typeface="Consolas"/>
              </a:rPr>
              <a:t> </a:t>
            </a:r>
            <a:r>
              <a:rPr lang="en-US" sz="2000" dirty="0" err="1" smtClean="0">
                <a:solidFill>
                  <a:srgbClr val="000000"/>
                </a:solidFill>
                <a:highlight>
                  <a:srgbClr val="FFFFFF"/>
                </a:highlight>
                <a:latin typeface="Consolas"/>
              </a:rPr>
              <a:t>myHashtable</a:t>
            </a:r>
            <a:r>
              <a:rPr lang="en-US" sz="2000" dirty="0" smtClean="0">
                <a:solidFill>
                  <a:srgbClr val="000000"/>
                </a:solidFill>
                <a:highlight>
                  <a:srgbClr val="FFFFFF"/>
                </a:highlight>
                <a:latin typeface="Consolas"/>
              </a:rPr>
              <a:t> = </a:t>
            </a:r>
            <a:r>
              <a:rPr lang="en-US" sz="2000" dirty="0" smtClean="0">
                <a:solidFill>
                  <a:srgbClr val="0000FF"/>
                </a:solidFill>
                <a:highlight>
                  <a:srgbClr val="FFFFFF"/>
                </a:highlight>
                <a:latin typeface="Consolas"/>
              </a:rPr>
              <a:t>new</a:t>
            </a:r>
            <a:r>
              <a:rPr lang="en-US" sz="2000" dirty="0" smtClean="0">
                <a:solidFill>
                  <a:srgbClr val="000000"/>
                </a:solidFill>
                <a:highlight>
                  <a:srgbClr val="FFFFFF"/>
                </a:highlight>
                <a:latin typeface="Consolas"/>
              </a:rPr>
              <a:t> </a:t>
            </a:r>
            <a:r>
              <a:rPr lang="en-US" sz="2000" dirty="0" err="1" smtClean="0">
                <a:solidFill>
                  <a:srgbClr val="2B91AF"/>
                </a:solidFill>
                <a:highlight>
                  <a:srgbClr val="FFFFFF"/>
                </a:highlight>
                <a:latin typeface="Consolas"/>
              </a:rPr>
              <a:t>Hashtable</a:t>
            </a:r>
            <a:r>
              <a:rPr lang="en-US" sz="2000" dirty="0" smtClean="0">
                <a:solidFill>
                  <a:srgbClr val="000000"/>
                </a:solidFill>
                <a:highlight>
                  <a:srgbClr val="FFFFFF"/>
                </a:highlight>
                <a:latin typeface="Consolas"/>
              </a:rPr>
              <a:t>();</a:t>
            </a:r>
          </a:p>
          <a:p>
            <a:r>
              <a:rPr lang="en-US" sz="2000" dirty="0" err="1" smtClean="0">
                <a:solidFill>
                  <a:srgbClr val="000000"/>
                </a:solidFill>
                <a:highlight>
                  <a:srgbClr val="FFFFFF"/>
                </a:highlight>
                <a:latin typeface="Consolas"/>
              </a:rPr>
              <a:t>myHashtable.Add</a:t>
            </a:r>
            <a:r>
              <a:rPr lang="en-US" sz="2000" dirty="0" smtClean="0">
                <a:solidFill>
                  <a:srgbClr val="000000"/>
                </a:solidFill>
                <a:highlight>
                  <a:srgbClr val="FFFFFF"/>
                </a:highlight>
                <a:latin typeface="Consolas"/>
              </a:rPr>
              <a:t>(1, </a:t>
            </a:r>
            <a:r>
              <a:rPr lang="en-US" sz="2000" dirty="0" smtClean="0">
                <a:solidFill>
                  <a:srgbClr val="A31515"/>
                </a:solidFill>
                <a:highlight>
                  <a:srgbClr val="FFFFFF"/>
                </a:highlight>
                <a:latin typeface="Consolas"/>
              </a:rPr>
              <a:t>"one"</a:t>
            </a:r>
            <a:r>
              <a:rPr lang="en-US" sz="2000" dirty="0" smtClean="0">
                <a:solidFill>
                  <a:srgbClr val="000000"/>
                </a:solidFill>
                <a:highlight>
                  <a:srgbClr val="FFFFFF"/>
                </a:highlight>
                <a:latin typeface="Consolas"/>
              </a:rPr>
              <a:t>);</a:t>
            </a:r>
          </a:p>
          <a:p>
            <a:r>
              <a:rPr lang="en-US" sz="2000" dirty="0" err="1" smtClean="0">
                <a:solidFill>
                  <a:srgbClr val="000000"/>
                </a:solidFill>
                <a:highlight>
                  <a:srgbClr val="FFFFFF"/>
                </a:highlight>
                <a:latin typeface="Consolas"/>
              </a:rPr>
              <a:t>myHashtable.Add</a:t>
            </a:r>
            <a:r>
              <a:rPr lang="en-US" sz="2000" dirty="0" smtClean="0">
                <a:solidFill>
                  <a:srgbClr val="000000"/>
                </a:solidFill>
                <a:highlight>
                  <a:srgbClr val="FFFFFF"/>
                </a:highlight>
                <a:latin typeface="Consolas"/>
              </a:rPr>
              <a:t>(</a:t>
            </a:r>
            <a:r>
              <a:rPr lang="en-US" sz="2000" dirty="0" smtClean="0">
                <a:solidFill>
                  <a:srgbClr val="A31515"/>
                </a:solidFill>
                <a:highlight>
                  <a:srgbClr val="FFFFFF"/>
                </a:highlight>
                <a:latin typeface="Consolas"/>
              </a:rPr>
              <a:t>"two"</a:t>
            </a:r>
            <a:r>
              <a:rPr lang="en-US" sz="2000" dirty="0" smtClean="0">
                <a:solidFill>
                  <a:srgbClr val="000000"/>
                </a:solidFill>
                <a:highlight>
                  <a:srgbClr val="FFFFFF"/>
                </a:highlight>
                <a:latin typeface="Consolas"/>
              </a:rPr>
              <a:t>, 2);</a:t>
            </a:r>
          </a:p>
          <a:p>
            <a:r>
              <a:rPr lang="en-US" sz="2000" dirty="0" err="1" smtClean="0">
                <a:solidFill>
                  <a:srgbClr val="000000"/>
                </a:solidFill>
                <a:highlight>
                  <a:srgbClr val="FFFFFF"/>
                </a:highlight>
                <a:latin typeface="Consolas"/>
              </a:rPr>
              <a:t>myHashtable.Add</a:t>
            </a:r>
            <a:r>
              <a:rPr lang="en-US" sz="2000" dirty="0" smtClean="0">
                <a:solidFill>
                  <a:srgbClr val="000000"/>
                </a:solidFill>
                <a:highlight>
                  <a:srgbClr val="FFFFFF"/>
                </a:highlight>
                <a:latin typeface="Consolas"/>
              </a:rPr>
              <a:t>(3, </a:t>
            </a:r>
            <a:r>
              <a:rPr lang="en-US" sz="2000" dirty="0" smtClean="0">
                <a:solidFill>
                  <a:srgbClr val="A31515"/>
                </a:solidFill>
                <a:highlight>
                  <a:srgbClr val="FFFFFF"/>
                </a:highlight>
                <a:latin typeface="Consolas"/>
              </a:rPr>
              <a:t>"three"</a:t>
            </a:r>
            <a:r>
              <a:rPr lang="en-US" sz="2000" dirty="0" smtClean="0">
                <a:solidFill>
                  <a:srgbClr val="000000"/>
                </a:solidFill>
                <a:highlight>
                  <a:srgbClr val="FFFFFF"/>
                </a:highlight>
                <a:latin typeface="Consolas"/>
              </a:rPr>
              <a:t>);</a:t>
            </a:r>
          </a:p>
          <a:p>
            <a:r>
              <a:rPr lang="en-US" sz="2000" dirty="0" err="1" smtClean="0">
                <a:solidFill>
                  <a:srgbClr val="2B91AF"/>
                </a:solidFill>
                <a:highlight>
                  <a:srgbClr val="FFFFFF"/>
                </a:highlight>
                <a:latin typeface="Consolas"/>
              </a:rPr>
              <a:t>Console</a:t>
            </a:r>
            <a:r>
              <a:rPr lang="en-US" sz="2000" dirty="0" err="1" smtClean="0">
                <a:solidFill>
                  <a:srgbClr val="000000"/>
                </a:solidFill>
                <a:highlight>
                  <a:srgbClr val="FFFFFF"/>
                </a:highlight>
                <a:latin typeface="Consolas"/>
              </a:rPr>
              <a:t>.WriteLine</a:t>
            </a:r>
            <a:r>
              <a:rPr lang="en-US" sz="2000" dirty="0" smtClean="0">
                <a:solidFill>
                  <a:srgbClr val="000000"/>
                </a:solidFill>
                <a:highlight>
                  <a:srgbClr val="FFFFFF"/>
                </a:highlight>
                <a:latin typeface="Consolas"/>
              </a:rPr>
              <a:t>(</a:t>
            </a:r>
            <a:r>
              <a:rPr lang="en-US" sz="2000" dirty="0" err="1" smtClean="0">
                <a:solidFill>
                  <a:srgbClr val="000000"/>
                </a:solidFill>
                <a:highlight>
                  <a:srgbClr val="FFFFFF"/>
                </a:highlight>
                <a:latin typeface="Consolas"/>
              </a:rPr>
              <a:t>myHashtable</a:t>
            </a:r>
            <a:r>
              <a:rPr lang="en-US" sz="2000" dirty="0" smtClean="0">
                <a:solidFill>
                  <a:srgbClr val="000000"/>
                </a:solidFill>
                <a:highlight>
                  <a:srgbClr val="FFFFFF"/>
                </a:highlight>
                <a:latin typeface="Consolas"/>
              </a:rPr>
              <a:t>[1].</a:t>
            </a:r>
            <a:r>
              <a:rPr lang="en-US" sz="2000" dirty="0" err="1" smtClean="0">
                <a:solidFill>
                  <a:srgbClr val="000000"/>
                </a:solidFill>
                <a:highlight>
                  <a:srgbClr val="FFFFFF"/>
                </a:highlight>
                <a:latin typeface="Consolas"/>
              </a:rPr>
              <a:t>ToString</a:t>
            </a:r>
            <a:r>
              <a:rPr lang="en-US" sz="2000" dirty="0" smtClean="0">
                <a:solidFill>
                  <a:srgbClr val="000000"/>
                </a:solidFill>
                <a:highlight>
                  <a:srgbClr val="FFFFFF"/>
                </a:highlight>
                <a:latin typeface="Consolas"/>
              </a:rPr>
              <a:t>());</a:t>
            </a:r>
          </a:p>
          <a:p>
            <a:r>
              <a:rPr lang="en-US" sz="2000" dirty="0" err="1" smtClean="0">
                <a:solidFill>
                  <a:srgbClr val="2B91AF"/>
                </a:solidFill>
                <a:highlight>
                  <a:srgbClr val="FFFFFF"/>
                </a:highlight>
                <a:latin typeface="Consolas"/>
              </a:rPr>
              <a:t>Console</a:t>
            </a:r>
            <a:r>
              <a:rPr lang="en-US" sz="2000" dirty="0" err="1" smtClean="0">
                <a:solidFill>
                  <a:srgbClr val="000000"/>
                </a:solidFill>
                <a:highlight>
                  <a:srgbClr val="FFFFFF"/>
                </a:highlight>
                <a:latin typeface="Consolas"/>
              </a:rPr>
              <a:t>.WriteLine</a:t>
            </a:r>
            <a:r>
              <a:rPr lang="en-US" sz="2000" dirty="0" smtClean="0">
                <a:solidFill>
                  <a:srgbClr val="000000"/>
                </a:solidFill>
                <a:highlight>
                  <a:srgbClr val="FFFFFF"/>
                </a:highlight>
                <a:latin typeface="Consolas"/>
              </a:rPr>
              <a:t>(</a:t>
            </a:r>
            <a:r>
              <a:rPr lang="en-US" sz="2000" dirty="0" err="1" smtClean="0">
                <a:solidFill>
                  <a:srgbClr val="000000"/>
                </a:solidFill>
                <a:highlight>
                  <a:srgbClr val="FFFFFF"/>
                </a:highlight>
                <a:latin typeface="Consolas"/>
              </a:rPr>
              <a:t>myHashtable</a:t>
            </a:r>
            <a:r>
              <a:rPr lang="en-US" sz="2000" dirty="0" smtClean="0">
                <a:solidFill>
                  <a:srgbClr val="000000"/>
                </a:solidFill>
                <a:highlight>
                  <a:srgbClr val="FFFFFF"/>
                </a:highlight>
                <a:latin typeface="Consolas"/>
              </a:rPr>
              <a:t>[</a:t>
            </a:r>
            <a:r>
              <a:rPr lang="en-US" sz="2000" dirty="0" smtClean="0">
                <a:solidFill>
                  <a:srgbClr val="A31515"/>
                </a:solidFill>
                <a:highlight>
                  <a:srgbClr val="FFFFFF"/>
                </a:highlight>
                <a:latin typeface="Consolas"/>
              </a:rPr>
              <a:t>"two"</a:t>
            </a:r>
            <a:r>
              <a:rPr lang="en-US" sz="2000" dirty="0" smtClean="0">
                <a:solidFill>
                  <a:srgbClr val="000000"/>
                </a:solidFill>
                <a:highlight>
                  <a:srgbClr val="FFFFFF"/>
                </a:highlight>
                <a:latin typeface="Consolas"/>
              </a:rPr>
              <a:t>].</a:t>
            </a:r>
            <a:r>
              <a:rPr lang="en-US" sz="2000" dirty="0" err="1" smtClean="0">
                <a:solidFill>
                  <a:srgbClr val="000000"/>
                </a:solidFill>
                <a:highlight>
                  <a:srgbClr val="FFFFFF"/>
                </a:highlight>
                <a:latin typeface="Consolas"/>
              </a:rPr>
              <a:t>ToString</a:t>
            </a:r>
            <a:r>
              <a:rPr lang="en-US" sz="2000" dirty="0" smtClean="0">
                <a:solidFill>
                  <a:srgbClr val="000000"/>
                </a:solidFill>
                <a:highlight>
                  <a:srgbClr val="FFFFFF"/>
                </a:highlight>
                <a:latin typeface="Consolas"/>
              </a:rPr>
              <a:t>());</a:t>
            </a:r>
          </a:p>
          <a:p>
            <a:r>
              <a:rPr lang="en-US" sz="2000" dirty="0" err="1" smtClean="0">
                <a:solidFill>
                  <a:srgbClr val="2B91AF"/>
                </a:solidFill>
                <a:highlight>
                  <a:srgbClr val="FFFFFF"/>
                </a:highlight>
                <a:latin typeface="Consolas"/>
              </a:rPr>
              <a:t>Console</a:t>
            </a:r>
            <a:r>
              <a:rPr lang="en-US" sz="2000" dirty="0" err="1" smtClean="0">
                <a:solidFill>
                  <a:srgbClr val="000000"/>
                </a:solidFill>
                <a:highlight>
                  <a:srgbClr val="FFFFFF"/>
                </a:highlight>
                <a:latin typeface="Consolas"/>
              </a:rPr>
              <a:t>.WriteLine</a:t>
            </a:r>
            <a:r>
              <a:rPr lang="en-US" sz="2000" dirty="0" smtClean="0">
                <a:solidFill>
                  <a:srgbClr val="000000"/>
                </a:solidFill>
                <a:highlight>
                  <a:srgbClr val="FFFFFF"/>
                </a:highlight>
                <a:latin typeface="Consolas"/>
              </a:rPr>
              <a:t>(</a:t>
            </a:r>
            <a:r>
              <a:rPr lang="en-US" sz="2000" dirty="0" err="1" smtClean="0">
                <a:solidFill>
                  <a:srgbClr val="000000"/>
                </a:solidFill>
                <a:highlight>
                  <a:srgbClr val="FFFFFF"/>
                </a:highlight>
                <a:latin typeface="Consolas"/>
              </a:rPr>
              <a:t>myHashtable</a:t>
            </a:r>
            <a:r>
              <a:rPr lang="en-US" sz="2000" dirty="0" smtClean="0">
                <a:solidFill>
                  <a:srgbClr val="000000"/>
                </a:solidFill>
                <a:highlight>
                  <a:srgbClr val="FFFFFF"/>
                </a:highlight>
                <a:latin typeface="Consolas"/>
              </a:rPr>
              <a:t>[3].</a:t>
            </a:r>
            <a:r>
              <a:rPr lang="en-US" sz="2000" dirty="0" err="1" smtClean="0">
                <a:solidFill>
                  <a:srgbClr val="000000"/>
                </a:solidFill>
                <a:highlight>
                  <a:srgbClr val="FFFFFF"/>
                </a:highlight>
                <a:latin typeface="Consolas"/>
              </a:rPr>
              <a:t>ToString</a:t>
            </a:r>
            <a:r>
              <a:rPr lang="en-US" sz="2000" dirty="0" smtClean="0">
                <a:solidFill>
                  <a:srgbClr val="000000"/>
                </a:solidFill>
                <a:highlight>
                  <a:srgbClr val="FFFFFF"/>
                </a:highlight>
                <a:latin typeface="Consolas"/>
              </a:rPr>
              <a:t>());</a:t>
            </a:r>
            <a:endParaRPr lang="ru-RU" sz="2000" dirty="0"/>
          </a:p>
        </p:txBody>
      </p:sp>
      <p:sp>
        <p:nvSpPr>
          <p:cNvPr id="5" name="Прямоугольник 4"/>
          <p:cNvSpPr/>
          <p:nvPr/>
        </p:nvSpPr>
        <p:spPr>
          <a:xfrm>
            <a:off x="1097804" y="4941168"/>
            <a:ext cx="7139590" cy="1323439"/>
          </a:xfrm>
          <a:prstGeom prst="rect">
            <a:avLst/>
          </a:prstGeom>
        </p:spPr>
        <p:txBody>
          <a:bodyPr wrap="square">
            <a:spAutoFit/>
          </a:bodyPr>
          <a:lstStyle/>
          <a:p>
            <a:r>
              <a:rPr lang="en-US" sz="2000" b="0" i="1" u="none" strike="noStrike" baseline="0" dirty="0" smtClean="0">
                <a:solidFill>
                  <a:srgbClr val="000000"/>
                </a:solidFill>
                <a:latin typeface="Times New Roman" pitchFamily="18" charset="0"/>
                <a:cs typeface="Times New Roman" pitchFamily="18" charset="0"/>
              </a:rPr>
              <a:t>The preceding code will produce the following output: </a:t>
            </a:r>
          </a:p>
          <a:p>
            <a:pPr indent="457200"/>
            <a:r>
              <a:rPr lang="en-US" sz="2000" b="0" i="0" u="none" strike="noStrike" baseline="0" dirty="0" smtClean="0">
                <a:solidFill>
                  <a:srgbClr val="000000"/>
                </a:solidFill>
                <a:latin typeface="Times New Roman" pitchFamily="18" charset="0"/>
                <a:cs typeface="Times New Roman" pitchFamily="18" charset="0"/>
              </a:rPr>
              <a:t>one </a:t>
            </a:r>
          </a:p>
          <a:p>
            <a:pPr indent="457200"/>
            <a:r>
              <a:rPr lang="en-US" sz="2000" b="0" i="0" u="none" strike="noStrike" baseline="0" dirty="0" smtClean="0">
                <a:solidFill>
                  <a:srgbClr val="000000"/>
                </a:solidFill>
                <a:latin typeface="Times New Roman" pitchFamily="18" charset="0"/>
                <a:cs typeface="Times New Roman" pitchFamily="18" charset="0"/>
              </a:rPr>
              <a:t>2 </a:t>
            </a:r>
          </a:p>
          <a:p>
            <a:pPr indent="457200"/>
            <a:r>
              <a:rPr lang="en-US" sz="2000" b="0" i="0" u="none" strike="noStrike" baseline="0" dirty="0" smtClean="0">
                <a:solidFill>
                  <a:srgbClr val="000000"/>
                </a:solidFill>
                <a:latin typeface="Times New Roman" pitchFamily="18" charset="0"/>
                <a:cs typeface="Times New Roman" pitchFamily="18" charset="0"/>
              </a:rPr>
              <a:t>three </a:t>
            </a:r>
            <a:endParaRPr lang="ru-RU" sz="20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B6AA0544-88D5-4893-90E4-ED1C54E0A194}" type="slidenum">
              <a:rPr lang="ru-RU" smtClean="0"/>
              <a:t>16</a:t>
            </a:fld>
            <a:endParaRPr lang="ru-RU"/>
          </a:p>
        </p:txBody>
      </p:sp>
    </p:spTree>
    <p:extLst>
      <p:ext uri="{BB962C8B-B14F-4D97-AF65-F5344CB8AC3E}">
        <p14:creationId xmlns:p14="http://schemas.microsoft.com/office/powerpoint/2010/main" val="1272373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278504"/>
            <a:ext cx="1106393" cy="461665"/>
          </a:xfrm>
          <a:prstGeom prst="rect">
            <a:avLst/>
          </a:prstGeom>
        </p:spPr>
        <p:txBody>
          <a:bodyPr wrap="none">
            <a:spAutoFit/>
          </a:bodyPr>
          <a:lstStyle/>
          <a:p>
            <a:r>
              <a:rPr lang="en-US" sz="2400" b="1" dirty="0"/>
              <a:t>Queue </a:t>
            </a:r>
            <a:endParaRPr lang="ru-RU" sz="2400" b="1" dirty="0"/>
          </a:p>
        </p:txBody>
      </p:sp>
      <p:sp>
        <p:nvSpPr>
          <p:cNvPr id="6" name="Прямоугольник 5"/>
          <p:cNvSpPr/>
          <p:nvPr/>
        </p:nvSpPr>
        <p:spPr>
          <a:xfrm>
            <a:off x="579948" y="678614"/>
            <a:ext cx="7560840" cy="1323439"/>
          </a:xfrm>
          <a:prstGeom prst="rect">
            <a:avLst/>
          </a:prstGeom>
        </p:spPr>
        <p:txBody>
          <a:bodyPr wrap="square">
            <a:spAutoFit/>
          </a:bodyPr>
          <a:lstStyle/>
          <a:p>
            <a:pPr indent="457200" algn="just"/>
            <a:r>
              <a:rPr lang="en-US" sz="2000" b="0" i="0" u="none" strike="noStrike" baseline="0" dirty="0" smtClean="0">
                <a:solidFill>
                  <a:srgbClr val="000000"/>
                </a:solidFill>
                <a:latin typeface="Times New Roman" pitchFamily="18" charset="0"/>
                <a:cs typeface="Times New Roman" pitchFamily="18" charset="0"/>
              </a:rPr>
              <a:t>A Queue is </a:t>
            </a:r>
            <a:r>
              <a:rPr lang="en-US" sz="2000" b="1" i="0" u="none" strike="noStrike" baseline="0" dirty="0" smtClean="0">
                <a:solidFill>
                  <a:srgbClr val="000000"/>
                </a:solidFill>
                <a:latin typeface="Times New Roman" pitchFamily="18" charset="0"/>
                <a:cs typeface="Times New Roman" pitchFamily="18" charset="0"/>
              </a:rPr>
              <a:t>a first-in-first-out </a:t>
            </a:r>
            <a:r>
              <a:rPr lang="en-US" sz="2000" b="0" i="0" u="none" strike="noStrike" baseline="0" dirty="0" smtClean="0">
                <a:solidFill>
                  <a:srgbClr val="000000"/>
                </a:solidFill>
                <a:latin typeface="Times New Roman" pitchFamily="18" charset="0"/>
                <a:cs typeface="Times New Roman" pitchFamily="18" charset="0"/>
              </a:rPr>
              <a:t>collection. Queues can be useful when you need to store data in a specific order for sequential processing. The following code will create a Queue, add three elements, remove each element, and print its value to the Output window: </a:t>
            </a:r>
            <a:endParaRPr lang="ru-RU" sz="2000" dirty="0">
              <a:latin typeface="Times New Roman" pitchFamily="18" charset="0"/>
              <a:cs typeface="Times New Roman" pitchFamily="18" charset="0"/>
            </a:endParaRPr>
          </a:p>
        </p:txBody>
      </p:sp>
      <p:sp>
        <p:nvSpPr>
          <p:cNvPr id="7" name="Прямоугольник 6"/>
          <p:cNvSpPr/>
          <p:nvPr/>
        </p:nvSpPr>
        <p:spPr>
          <a:xfrm>
            <a:off x="965140" y="2041254"/>
            <a:ext cx="7572073" cy="2862322"/>
          </a:xfrm>
          <a:prstGeom prst="rect">
            <a:avLst/>
          </a:prstGeom>
          <a:ln>
            <a:solidFill>
              <a:schemeClr val="accent1"/>
            </a:solidFill>
          </a:ln>
        </p:spPr>
        <p:txBody>
          <a:bodyPr wrap="square">
            <a:spAutoFit/>
          </a:bodyPr>
          <a:lstStyle/>
          <a:p>
            <a:r>
              <a:rPr lang="en-US" sz="2000" b="1" dirty="0" smtClean="0">
                <a:solidFill>
                  <a:srgbClr val="2B91AF"/>
                </a:solidFill>
                <a:highlight>
                  <a:srgbClr val="FFFFFF"/>
                </a:highlight>
                <a:latin typeface="Consolas"/>
              </a:rPr>
              <a:t>Queue</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myQueue</a:t>
            </a:r>
            <a:r>
              <a:rPr lang="en-US" sz="2000" b="1" dirty="0" smtClean="0">
                <a:solidFill>
                  <a:srgbClr val="000000"/>
                </a:solidFill>
                <a:highlight>
                  <a:srgbClr val="FFFFFF"/>
                </a:highlight>
                <a:latin typeface="Consolas"/>
              </a:rPr>
              <a:t> = </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smtClean="0">
                <a:solidFill>
                  <a:srgbClr val="2B91AF"/>
                </a:solidFill>
                <a:highlight>
                  <a:srgbClr val="FFFFFF"/>
                </a:highlight>
                <a:latin typeface="Consolas"/>
              </a:rPr>
              <a:t>Queue</a:t>
            </a:r>
            <a:r>
              <a:rPr lang="en-US" sz="2000" b="1" dirty="0" smtClean="0">
                <a:solidFill>
                  <a:srgbClr val="000000"/>
                </a:solidFill>
                <a:highlight>
                  <a:srgbClr val="FFFFFF"/>
                </a:highlight>
                <a:latin typeface="Consolas"/>
              </a:rPr>
              <a:t>();</a:t>
            </a:r>
          </a:p>
          <a:p>
            <a:r>
              <a:rPr lang="en-US" sz="2000" b="1" dirty="0" err="1" smtClean="0">
                <a:solidFill>
                  <a:srgbClr val="000000"/>
                </a:solidFill>
                <a:highlight>
                  <a:srgbClr val="FFFFFF"/>
                </a:highlight>
                <a:latin typeface="Consolas"/>
              </a:rPr>
              <a:t>myQueue.Enqueue</a:t>
            </a:r>
            <a:r>
              <a:rPr lang="en-US" sz="2000" b="1" dirty="0" smtClean="0">
                <a:solidFill>
                  <a:srgbClr val="000000"/>
                </a:solidFill>
                <a:highlight>
                  <a:srgbClr val="FFFFFF"/>
                </a:highlight>
                <a:latin typeface="Consolas"/>
              </a:rPr>
              <a:t>(</a:t>
            </a:r>
            <a:r>
              <a:rPr lang="en-US" sz="2000" b="1" dirty="0" smtClean="0">
                <a:solidFill>
                  <a:srgbClr val="A31515"/>
                </a:solidFill>
                <a:highlight>
                  <a:srgbClr val="FFFFFF"/>
                </a:highlight>
                <a:latin typeface="Consolas"/>
              </a:rPr>
              <a:t>"first"</a:t>
            </a:r>
            <a:r>
              <a:rPr lang="en-US" sz="2000" b="1" dirty="0" smtClean="0">
                <a:solidFill>
                  <a:srgbClr val="000000"/>
                </a:solidFill>
                <a:highlight>
                  <a:srgbClr val="FFFFFF"/>
                </a:highlight>
                <a:latin typeface="Consolas"/>
              </a:rPr>
              <a:t>);</a:t>
            </a:r>
          </a:p>
          <a:p>
            <a:r>
              <a:rPr lang="en-US" sz="2000" b="1" dirty="0" err="1" smtClean="0">
                <a:solidFill>
                  <a:srgbClr val="000000"/>
                </a:solidFill>
                <a:highlight>
                  <a:srgbClr val="FFFFFF"/>
                </a:highlight>
                <a:latin typeface="Consolas"/>
              </a:rPr>
              <a:t>myQueue.Enqueue</a:t>
            </a:r>
            <a:r>
              <a:rPr lang="en-US" sz="2000" b="1" dirty="0" smtClean="0">
                <a:solidFill>
                  <a:srgbClr val="000000"/>
                </a:solidFill>
                <a:highlight>
                  <a:srgbClr val="FFFFFF"/>
                </a:highlight>
                <a:latin typeface="Consolas"/>
              </a:rPr>
              <a:t>(</a:t>
            </a:r>
            <a:r>
              <a:rPr lang="en-US" sz="2000" b="1" dirty="0" smtClean="0">
                <a:solidFill>
                  <a:srgbClr val="A31515"/>
                </a:solidFill>
                <a:highlight>
                  <a:srgbClr val="FFFFFF"/>
                </a:highlight>
                <a:latin typeface="Consolas"/>
              </a:rPr>
              <a:t>"second"</a:t>
            </a:r>
            <a:r>
              <a:rPr lang="en-US" sz="2000" b="1" dirty="0" smtClean="0">
                <a:solidFill>
                  <a:srgbClr val="000000"/>
                </a:solidFill>
                <a:highlight>
                  <a:srgbClr val="FFFFFF"/>
                </a:highlight>
                <a:latin typeface="Consolas"/>
              </a:rPr>
              <a:t>);</a:t>
            </a:r>
          </a:p>
          <a:p>
            <a:r>
              <a:rPr lang="en-US" sz="2000" b="1" dirty="0" err="1" smtClean="0">
                <a:solidFill>
                  <a:srgbClr val="000000"/>
                </a:solidFill>
                <a:highlight>
                  <a:srgbClr val="FFFFFF"/>
                </a:highlight>
                <a:latin typeface="Consolas"/>
              </a:rPr>
              <a:t>myQueue.Enqueue</a:t>
            </a:r>
            <a:r>
              <a:rPr lang="en-US" sz="2000" b="1" dirty="0" smtClean="0">
                <a:solidFill>
                  <a:srgbClr val="000000"/>
                </a:solidFill>
                <a:highlight>
                  <a:srgbClr val="FFFFFF"/>
                </a:highlight>
                <a:latin typeface="Consolas"/>
              </a:rPr>
              <a:t>(</a:t>
            </a:r>
            <a:r>
              <a:rPr lang="en-US" sz="2000" b="1" dirty="0" smtClean="0">
                <a:solidFill>
                  <a:srgbClr val="A31515"/>
                </a:solidFill>
                <a:highlight>
                  <a:srgbClr val="FFFFFF"/>
                </a:highlight>
                <a:latin typeface="Consolas"/>
              </a:rPr>
              <a:t>"third"</a:t>
            </a:r>
            <a:r>
              <a:rPr lang="en-US" sz="2000" b="1" dirty="0" smtClean="0">
                <a:solidFill>
                  <a:srgbClr val="000000"/>
                </a:solidFill>
                <a:highlight>
                  <a:srgbClr val="FFFFFF"/>
                </a:highlight>
                <a:latin typeface="Consolas"/>
              </a:rPr>
              <a:t>);</a:t>
            </a:r>
          </a:p>
          <a:p>
            <a:r>
              <a:rPr lang="en-US" sz="2000" b="1" dirty="0" err="1" smtClean="0">
                <a:solidFill>
                  <a:srgbClr val="0000FF"/>
                </a:solidFill>
                <a:highlight>
                  <a:srgbClr val="FFFFFF"/>
                </a:highlight>
                <a:latin typeface="Consolas"/>
              </a:rPr>
              <a:t>int</a:t>
            </a:r>
            <a:r>
              <a:rPr lang="en-US" sz="2000" b="1" dirty="0" smtClean="0">
                <a:solidFill>
                  <a:srgbClr val="000000"/>
                </a:solidFill>
                <a:highlight>
                  <a:srgbClr val="FFFFFF"/>
                </a:highlight>
                <a:latin typeface="Consolas"/>
              </a:rPr>
              <a:t> count = </a:t>
            </a:r>
            <a:r>
              <a:rPr lang="en-US" sz="2000" b="1" dirty="0" err="1" smtClean="0">
                <a:solidFill>
                  <a:srgbClr val="000000"/>
                </a:solidFill>
                <a:highlight>
                  <a:srgbClr val="FFFFFF"/>
                </a:highlight>
                <a:latin typeface="Consolas"/>
              </a:rPr>
              <a:t>myQueue.Count</a:t>
            </a:r>
            <a:r>
              <a:rPr lang="en-US" sz="2000" b="1" dirty="0" smtClean="0">
                <a:solidFill>
                  <a:srgbClr val="000000"/>
                </a:solidFill>
                <a:highlight>
                  <a:srgbClr val="FFFFFF"/>
                </a:highlight>
                <a:latin typeface="Consolas"/>
              </a:rPr>
              <a:t>;</a:t>
            </a:r>
          </a:p>
          <a:p>
            <a:r>
              <a:rPr lang="nn-NO" sz="2000" b="1" dirty="0" smtClean="0">
                <a:solidFill>
                  <a:srgbClr val="0000FF"/>
                </a:solidFill>
                <a:highlight>
                  <a:srgbClr val="FFFFFF"/>
                </a:highlight>
                <a:latin typeface="Consolas"/>
              </a:rPr>
              <a:t>for</a:t>
            </a:r>
            <a:r>
              <a:rPr lang="nn-NO" sz="2000" b="1" dirty="0" smtClean="0">
                <a:solidFill>
                  <a:srgbClr val="000000"/>
                </a:solidFill>
                <a:highlight>
                  <a:srgbClr val="FFFFFF"/>
                </a:highlight>
                <a:latin typeface="Consolas"/>
              </a:rPr>
              <a:t> (</a:t>
            </a:r>
            <a:r>
              <a:rPr lang="nn-NO" sz="2000" b="1" dirty="0" smtClean="0">
                <a:solidFill>
                  <a:srgbClr val="0000FF"/>
                </a:solidFill>
                <a:highlight>
                  <a:srgbClr val="FFFFFF"/>
                </a:highlight>
                <a:latin typeface="Consolas"/>
              </a:rPr>
              <a:t>int</a:t>
            </a:r>
            <a:r>
              <a:rPr lang="nn-NO" sz="2000" b="1" dirty="0" smtClean="0">
                <a:solidFill>
                  <a:srgbClr val="000000"/>
                </a:solidFill>
                <a:highlight>
                  <a:srgbClr val="FFFFFF"/>
                </a:highlight>
                <a:latin typeface="Consolas"/>
              </a:rPr>
              <a:t> i = 0; i &lt; count; i++)</a:t>
            </a:r>
          </a:p>
          <a:p>
            <a:r>
              <a:rPr lang="ru-RU" sz="2000" b="1" dirty="0" smtClean="0">
                <a:solidFill>
                  <a:srgbClr val="000000"/>
                </a:solidFill>
                <a:highlight>
                  <a:srgbClr val="FFFFFF"/>
                </a:highlight>
                <a:latin typeface="Consolas"/>
              </a:rPr>
              <a:t>{</a:t>
            </a:r>
          </a:p>
          <a:p>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Console</a:t>
            </a:r>
            <a:r>
              <a:rPr lang="en-US" sz="2000" b="1" dirty="0" err="1" smtClean="0">
                <a:solidFill>
                  <a:srgbClr val="000000"/>
                </a:solidFill>
                <a:highlight>
                  <a:srgbClr val="FFFFFF"/>
                </a:highlight>
                <a:latin typeface="Consolas"/>
              </a:rPr>
              <a:t>.WriteLine</a:t>
            </a:r>
            <a:r>
              <a:rPr lang="en-US" sz="2000" b="1" dirty="0" smtClean="0">
                <a:solidFill>
                  <a:srgbClr val="000000"/>
                </a:solidFill>
                <a:highlight>
                  <a:srgbClr val="FFFFFF"/>
                </a:highlight>
                <a:latin typeface="Consolas"/>
              </a:rPr>
              <a:t>(</a:t>
            </a:r>
            <a:r>
              <a:rPr lang="en-US" sz="2000" b="1" dirty="0" err="1" smtClean="0">
                <a:solidFill>
                  <a:srgbClr val="000000"/>
                </a:solidFill>
                <a:highlight>
                  <a:srgbClr val="FFFFFF"/>
                </a:highlight>
                <a:latin typeface="Consolas"/>
              </a:rPr>
              <a:t>myQueue.Dequeue</a:t>
            </a:r>
            <a:r>
              <a:rPr lang="en-US" sz="2000" b="1" dirty="0" smtClean="0">
                <a:solidFill>
                  <a:srgbClr val="000000"/>
                </a:solidFill>
                <a:highlight>
                  <a:srgbClr val="FFFFFF"/>
                </a:highlight>
                <a:latin typeface="Consolas"/>
              </a:rPr>
              <a:t>());</a:t>
            </a:r>
          </a:p>
          <a:p>
            <a:r>
              <a:rPr lang="ru-RU" sz="2000" b="1" dirty="0" smtClean="0">
                <a:solidFill>
                  <a:srgbClr val="000000"/>
                </a:solidFill>
                <a:highlight>
                  <a:srgbClr val="FFFFFF"/>
                </a:highlight>
                <a:latin typeface="Consolas"/>
              </a:rPr>
              <a:t>}</a:t>
            </a:r>
            <a:endParaRPr lang="ru-RU" sz="2000" b="1" dirty="0"/>
          </a:p>
        </p:txBody>
      </p:sp>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6536" y="5371457"/>
            <a:ext cx="3960440" cy="903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Прямоугольник 7"/>
          <p:cNvSpPr/>
          <p:nvPr/>
        </p:nvSpPr>
        <p:spPr>
          <a:xfrm>
            <a:off x="755576" y="4971347"/>
            <a:ext cx="6174432" cy="400110"/>
          </a:xfrm>
          <a:prstGeom prst="rect">
            <a:avLst/>
          </a:prstGeom>
        </p:spPr>
        <p:txBody>
          <a:bodyPr wrap="square">
            <a:spAutoFit/>
          </a:bodyPr>
          <a:lstStyle/>
          <a:p>
            <a:r>
              <a:rPr lang="en-US" sz="2000" dirty="0"/>
              <a:t>The preceding code produces the following output: </a:t>
            </a:r>
            <a:endParaRPr lang="ru-RU" sz="2000" dirty="0"/>
          </a:p>
        </p:txBody>
      </p:sp>
      <p:sp>
        <p:nvSpPr>
          <p:cNvPr id="5" name="Прямоугольник 4"/>
          <p:cNvSpPr/>
          <p:nvPr/>
        </p:nvSpPr>
        <p:spPr>
          <a:xfrm>
            <a:off x="4853572" y="2492895"/>
            <a:ext cx="3683641" cy="584775"/>
          </a:xfrm>
          <a:prstGeom prst="rect">
            <a:avLst/>
          </a:prstGeom>
          <a:ln>
            <a:solidFill>
              <a:schemeClr val="accent1"/>
            </a:solidFill>
          </a:ln>
        </p:spPr>
        <p:txBody>
          <a:bodyPr wrap="square">
            <a:spAutoFit/>
          </a:bodyPr>
          <a:lstStyle/>
          <a:p>
            <a:r>
              <a:rPr lang="ru-RU" sz="1600" dirty="0" smtClean="0"/>
              <a:t>- </a:t>
            </a:r>
            <a:r>
              <a:rPr lang="en-US" sz="1600" dirty="0" smtClean="0"/>
              <a:t>adds </a:t>
            </a:r>
            <a:r>
              <a:rPr lang="en-US" sz="1600" dirty="0"/>
              <a:t>an element to the end of the </a:t>
            </a:r>
            <a:r>
              <a:rPr lang="en-US" sz="1600" i="1" dirty="0"/>
              <a:t>Queue</a:t>
            </a:r>
            <a:endParaRPr lang="ru-RU" sz="1600" dirty="0"/>
          </a:p>
        </p:txBody>
      </p:sp>
      <p:sp>
        <p:nvSpPr>
          <p:cNvPr id="9" name="Прямоугольник 8"/>
          <p:cNvSpPr/>
          <p:nvPr/>
        </p:nvSpPr>
        <p:spPr>
          <a:xfrm>
            <a:off x="4056756" y="4524495"/>
            <a:ext cx="4480457" cy="369332"/>
          </a:xfrm>
          <a:prstGeom prst="rect">
            <a:avLst/>
          </a:prstGeom>
          <a:solidFill>
            <a:schemeClr val="bg1"/>
          </a:solidFill>
          <a:ln>
            <a:solidFill>
              <a:schemeClr val="accent1"/>
            </a:solidFill>
          </a:ln>
        </p:spPr>
        <p:txBody>
          <a:bodyPr wrap="none">
            <a:spAutoFit/>
          </a:bodyPr>
          <a:lstStyle/>
          <a:p>
            <a:r>
              <a:rPr lang="ru-RU" dirty="0" smtClean="0"/>
              <a:t>- </a:t>
            </a:r>
            <a:r>
              <a:rPr lang="en-US" dirty="0" smtClean="0"/>
              <a:t>removes </a:t>
            </a:r>
            <a:r>
              <a:rPr lang="en-US" dirty="0"/>
              <a:t>the </a:t>
            </a:r>
            <a:r>
              <a:rPr lang="en-US" sz="1600" dirty="0"/>
              <a:t>oldest</a:t>
            </a:r>
            <a:r>
              <a:rPr lang="en-US" dirty="0"/>
              <a:t> element from the </a:t>
            </a:r>
            <a:r>
              <a:rPr lang="en-US" i="1" dirty="0"/>
              <a:t>Queue</a:t>
            </a:r>
            <a:endParaRPr lang="ru-RU" dirty="0"/>
          </a:p>
        </p:txBody>
      </p:sp>
      <p:sp>
        <p:nvSpPr>
          <p:cNvPr id="3" name="Номер слайда 2"/>
          <p:cNvSpPr>
            <a:spLocks noGrp="1"/>
          </p:cNvSpPr>
          <p:nvPr>
            <p:ph type="sldNum" sz="quarter" idx="12"/>
          </p:nvPr>
        </p:nvSpPr>
        <p:spPr/>
        <p:txBody>
          <a:bodyPr/>
          <a:lstStyle/>
          <a:p>
            <a:fld id="{B6AA0544-88D5-4893-90E4-ED1C54E0A194}" type="slidenum">
              <a:rPr lang="ru-RU" smtClean="0"/>
              <a:t>17</a:t>
            </a:fld>
            <a:endParaRPr lang="ru-RU"/>
          </a:p>
        </p:txBody>
      </p:sp>
    </p:spTree>
    <p:extLst>
      <p:ext uri="{BB962C8B-B14F-4D97-AF65-F5344CB8AC3E}">
        <p14:creationId xmlns:p14="http://schemas.microsoft.com/office/powerpoint/2010/main" val="23185408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61408" y="376825"/>
            <a:ext cx="1530355" cy="461665"/>
          </a:xfrm>
          <a:prstGeom prst="rect">
            <a:avLst/>
          </a:prstGeom>
        </p:spPr>
        <p:txBody>
          <a:bodyPr wrap="none">
            <a:spAutoFit/>
          </a:bodyPr>
          <a:lstStyle/>
          <a:p>
            <a:r>
              <a:rPr lang="en-US" sz="2400" b="1" dirty="0" err="1"/>
              <a:t>SortedList</a:t>
            </a:r>
            <a:r>
              <a:rPr lang="en-US" sz="2400" b="1" dirty="0"/>
              <a:t> </a:t>
            </a:r>
            <a:endParaRPr lang="ru-RU" sz="2400" b="1" dirty="0"/>
          </a:p>
        </p:txBody>
      </p:sp>
      <p:sp>
        <p:nvSpPr>
          <p:cNvPr id="3" name="Прямоугольник 2"/>
          <p:cNvSpPr/>
          <p:nvPr/>
        </p:nvSpPr>
        <p:spPr>
          <a:xfrm>
            <a:off x="966645" y="3042895"/>
            <a:ext cx="7564406" cy="1938992"/>
          </a:xfrm>
          <a:prstGeom prst="rect">
            <a:avLst/>
          </a:prstGeom>
          <a:ln>
            <a:solidFill>
              <a:schemeClr val="accent1"/>
            </a:solidFill>
          </a:ln>
        </p:spPr>
        <p:txBody>
          <a:bodyPr wrap="square">
            <a:spAutoFit/>
          </a:bodyPr>
          <a:lstStyle/>
          <a:p>
            <a:r>
              <a:rPr lang="en-US" sz="2000" b="1" dirty="0" err="1" smtClean="0">
                <a:solidFill>
                  <a:srgbClr val="2B91AF"/>
                </a:solidFill>
                <a:highlight>
                  <a:srgbClr val="FFFFFF"/>
                </a:highlight>
                <a:latin typeface="Consolas"/>
              </a:rPr>
              <a:t>SortedList</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mySortedList</a:t>
            </a:r>
            <a:r>
              <a:rPr lang="en-US" sz="2000" b="1" dirty="0" smtClean="0">
                <a:solidFill>
                  <a:srgbClr val="000000"/>
                </a:solidFill>
                <a:highlight>
                  <a:srgbClr val="FFFFFF"/>
                </a:highlight>
                <a:latin typeface="Consolas"/>
              </a:rPr>
              <a:t> = </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SortedList</a:t>
            </a:r>
            <a:r>
              <a:rPr lang="en-US" sz="2000" b="1" dirty="0" smtClean="0">
                <a:solidFill>
                  <a:srgbClr val="000000"/>
                </a:solidFill>
                <a:highlight>
                  <a:srgbClr val="FFFFFF"/>
                </a:highlight>
                <a:latin typeface="Consolas"/>
              </a:rPr>
              <a:t>();</a:t>
            </a:r>
          </a:p>
          <a:p>
            <a:r>
              <a:rPr lang="en-US" sz="2000" b="1" dirty="0" err="1" smtClean="0">
                <a:solidFill>
                  <a:srgbClr val="000000"/>
                </a:solidFill>
                <a:highlight>
                  <a:srgbClr val="FFFFFF"/>
                </a:highlight>
                <a:latin typeface="Consolas"/>
              </a:rPr>
              <a:t>mySortedList.Add</a:t>
            </a:r>
            <a:r>
              <a:rPr lang="en-US" sz="2000" b="1" dirty="0" smtClean="0">
                <a:solidFill>
                  <a:srgbClr val="000000"/>
                </a:solidFill>
                <a:highlight>
                  <a:srgbClr val="FFFFFF"/>
                </a:highlight>
                <a:latin typeface="Consolas"/>
              </a:rPr>
              <a:t>(3, </a:t>
            </a:r>
            <a:r>
              <a:rPr lang="en-US" sz="2000" b="1" dirty="0" smtClean="0">
                <a:solidFill>
                  <a:srgbClr val="A31515"/>
                </a:solidFill>
                <a:highlight>
                  <a:srgbClr val="FFFFFF"/>
                </a:highlight>
                <a:latin typeface="Consolas"/>
              </a:rPr>
              <a:t>"three"</a:t>
            </a:r>
            <a:r>
              <a:rPr lang="en-US" sz="2000" b="1" dirty="0" smtClean="0">
                <a:solidFill>
                  <a:srgbClr val="000000"/>
                </a:solidFill>
                <a:highlight>
                  <a:srgbClr val="FFFFFF"/>
                </a:highlight>
                <a:latin typeface="Consolas"/>
              </a:rPr>
              <a:t>);</a:t>
            </a:r>
          </a:p>
          <a:p>
            <a:r>
              <a:rPr lang="en-US" sz="2000" b="1" dirty="0" err="1" smtClean="0">
                <a:solidFill>
                  <a:srgbClr val="000000"/>
                </a:solidFill>
                <a:highlight>
                  <a:srgbClr val="FFFFFF"/>
                </a:highlight>
                <a:latin typeface="Consolas"/>
              </a:rPr>
              <a:t>mySortedList.Add</a:t>
            </a:r>
            <a:r>
              <a:rPr lang="en-US" sz="2000" b="1" dirty="0" smtClean="0">
                <a:solidFill>
                  <a:srgbClr val="000000"/>
                </a:solidFill>
                <a:highlight>
                  <a:srgbClr val="FFFFFF"/>
                </a:highlight>
                <a:latin typeface="Consolas"/>
              </a:rPr>
              <a:t>(2, </a:t>
            </a:r>
            <a:r>
              <a:rPr lang="en-US" sz="2000" b="1" dirty="0" smtClean="0">
                <a:solidFill>
                  <a:srgbClr val="A31515"/>
                </a:solidFill>
                <a:highlight>
                  <a:srgbClr val="FFFFFF"/>
                </a:highlight>
                <a:latin typeface="Consolas"/>
              </a:rPr>
              <a:t>"second"</a:t>
            </a:r>
            <a:r>
              <a:rPr lang="en-US" sz="2000" b="1" dirty="0" smtClean="0">
                <a:solidFill>
                  <a:srgbClr val="000000"/>
                </a:solidFill>
                <a:highlight>
                  <a:srgbClr val="FFFFFF"/>
                </a:highlight>
                <a:latin typeface="Consolas"/>
              </a:rPr>
              <a:t>);</a:t>
            </a:r>
          </a:p>
          <a:p>
            <a:r>
              <a:rPr lang="en-US" sz="2000" b="1" dirty="0" err="1" smtClean="0">
                <a:solidFill>
                  <a:srgbClr val="000000"/>
                </a:solidFill>
                <a:highlight>
                  <a:srgbClr val="FFFFFF"/>
                </a:highlight>
                <a:latin typeface="Consolas"/>
              </a:rPr>
              <a:t>mySortedList.Add</a:t>
            </a:r>
            <a:r>
              <a:rPr lang="en-US" sz="2000" b="1" dirty="0" smtClean="0">
                <a:solidFill>
                  <a:srgbClr val="000000"/>
                </a:solidFill>
                <a:highlight>
                  <a:srgbClr val="FFFFFF"/>
                </a:highlight>
                <a:latin typeface="Consolas"/>
              </a:rPr>
              <a:t>(1, </a:t>
            </a:r>
            <a:r>
              <a:rPr lang="en-US" sz="2000" b="1" dirty="0" smtClean="0">
                <a:solidFill>
                  <a:srgbClr val="A31515"/>
                </a:solidFill>
                <a:highlight>
                  <a:srgbClr val="FFFFFF"/>
                </a:highlight>
                <a:latin typeface="Consolas"/>
              </a:rPr>
              <a:t>"first"</a:t>
            </a:r>
            <a:r>
              <a:rPr lang="en-US" sz="2000" b="1" dirty="0" smtClean="0">
                <a:solidFill>
                  <a:srgbClr val="000000"/>
                </a:solidFill>
                <a:highlight>
                  <a:srgbClr val="FFFFFF"/>
                </a:highlight>
                <a:latin typeface="Consolas"/>
              </a:rPr>
              <a:t>);</a:t>
            </a:r>
          </a:p>
          <a:p>
            <a:r>
              <a:rPr lang="en-US" sz="2000" b="1" dirty="0" err="1" smtClean="0">
                <a:solidFill>
                  <a:srgbClr val="0000FF"/>
                </a:solidFill>
                <a:highlight>
                  <a:srgbClr val="FFFFFF"/>
                </a:highlight>
                <a:latin typeface="Consolas"/>
              </a:rPr>
              <a:t>foreach</a:t>
            </a:r>
            <a:r>
              <a:rPr lang="en-US" sz="2000" b="1" dirty="0" smtClean="0">
                <a:solidFill>
                  <a:srgbClr val="000000"/>
                </a:solidFill>
                <a:highlight>
                  <a:srgbClr val="FFFFFF"/>
                </a:highlight>
                <a:latin typeface="Consolas"/>
              </a:rPr>
              <a:t> (</a:t>
            </a:r>
            <a:r>
              <a:rPr lang="en-US" sz="2000" b="1" dirty="0" err="1" smtClean="0">
                <a:solidFill>
                  <a:srgbClr val="2B91AF"/>
                </a:solidFill>
                <a:highlight>
                  <a:srgbClr val="FFFFFF"/>
                </a:highlight>
                <a:latin typeface="Consolas"/>
              </a:rPr>
              <a:t>DictionaryEntry</a:t>
            </a:r>
            <a:r>
              <a:rPr lang="en-US" sz="2000" b="1" dirty="0" smtClean="0">
                <a:solidFill>
                  <a:srgbClr val="000000"/>
                </a:solidFill>
                <a:highlight>
                  <a:srgbClr val="FFFFFF"/>
                </a:highlight>
                <a:latin typeface="Consolas"/>
              </a:rPr>
              <a:t> item </a:t>
            </a:r>
            <a:r>
              <a:rPr lang="en-US" sz="2000" b="1" dirty="0" smtClean="0">
                <a:solidFill>
                  <a:srgbClr val="0000FF"/>
                </a:solidFill>
                <a:highlight>
                  <a:srgbClr val="FFFFFF"/>
                </a:highlight>
                <a:latin typeface="Consolas"/>
              </a:rPr>
              <a:t>in</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mySortedList</a:t>
            </a:r>
            <a:r>
              <a:rPr lang="en-US" sz="2000" b="1" dirty="0" smtClean="0">
                <a:solidFill>
                  <a:srgbClr val="000000"/>
                </a:solidFill>
                <a:highlight>
                  <a:srgbClr val="FFFFFF"/>
                </a:highlight>
                <a:latin typeface="Consolas"/>
              </a:rPr>
              <a:t>)</a:t>
            </a:r>
          </a:p>
          <a:p>
            <a:r>
              <a:rPr lang="ru-RU" sz="2000" b="1" dirty="0" smtClean="0">
                <a:solidFill>
                  <a:srgbClr val="000000"/>
                </a:solidFill>
                <a:highlight>
                  <a:srgbClr val="FFFFFF"/>
                </a:highlight>
                <a:latin typeface="Consolas"/>
              </a:rPr>
              <a:t>    {</a:t>
            </a:r>
            <a:r>
              <a:rPr lang="en-US" sz="2000" b="1" dirty="0" smtClean="0">
                <a:solidFill>
                  <a:srgbClr val="2B91AF"/>
                </a:solidFill>
                <a:highlight>
                  <a:srgbClr val="FFFFFF"/>
                </a:highlight>
                <a:latin typeface="Consolas"/>
              </a:rPr>
              <a:t>      </a:t>
            </a:r>
            <a:r>
              <a:rPr lang="en-US" sz="2000" b="1" dirty="0" err="1" smtClean="0">
                <a:solidFill>
                  <a:srgbClr val="2B91AF"/>
                </a:solidFill>
                <a:highlight>
                  <a:srgbClr val="FFFFFF"/>
                </a:highlight>
                <a:latin typeface="Consolas"/>
              </a:rPr>
              <a:t>Console</a:t>
            </a:r>
            <a:r>
              <a:rPr lang="en-US" sz="2000" b="1" dirty="0" err="1" smtClean="0">
                <a:solidFill>
                  <a:srgbClr val="000000"/>
                </a:solidFill>
                <a:highlight>
                  <a:srgbClr val="FFFFFF"/>
                </a:highlight>
                <a:latin typeface="Consolas"/>
              </a:rPr>
              <a:t>.WriteLine</a:t>
            </a:r>
            <a:r>
              <a:rPr lang="en-US" sz="2000" b="1" dirty="0" smtClean="0">
                <a:solidFill>
                  <a:srgbClr val="000000"/>
                </a:solidFill>
                <a:highlight>
                  <a:srgbClr val="FFFFFF"/>
                </a:highlight>
                <a:latin typeface="Consolas"/>
              </a:rPr>
              <a:t>(</a:t>
            </a:r>
            <a:r>
              <a:rPr lang="en-US" sz="2000" b="1" dirty="0" err="1" smtClean="0">
                <a:solidFill>
                  <a:srgbClr val="000000"/>
                </a:solidFill>
                <a:highlight>
                  <a:srgbClr val="FFFFFF"/>
                </a:highlight>
                <a:latin typeface="Consolas"/>
              </a:rPr>
              <a:t>item.Value</a:t>
            </a:r>
            <a:r>
              <a:rPr lang="en-US" sz="2000" b="1" dirty="0" smtClean="0">
                <a:solidFill>
                  <a:srgbClr val="000000"/>
                </a:solidFill>
                <a:highlight>
                  <a:srgbClr val="FFFFFF"/>
                </a:highlight>
                <a:latin typeface="Consolas"/>
              </a:rPr>
              <a:t>);     </a:t>
            </a:r>
            <a:r>
              <a:rPr lang="ru-RU" sz="2000" b="1" dirty="0" smtClean="0">
                <a:solidFill>
                  <a:srgbClr val="000000"/>
                </a:solidFill>
                <a:highlight>
                  <a:srgbClr val="FFFFFF"/>
                </a:highlight>
                <a:latin typeface="Consolas"/>
              </a:rPr>
              <a:t>}</a:t>
            </a:r>
            <a:endParaRPr lang="ru-RU" sz="2000" b="1" dirty="0"/>
          </a:p>
        </p:txBody>
      </p:sp>
      <p:sp>
        <p:nvSpPr>
          <p:cNvPr id="4" name="Прямоугольник 3"/>
          <p:cNvSpPr/>
          <p:nvPr/>
        </p:nvSpPr>
        <p:spPr>
          <a:xfrm>
            <a:off x="645558" y="5056144"/>
            <a:ext cx="7885493" cy="400110"/>
          </a:xfrm>
          <a:prstGeom prst="rect">
            <a:avLst/>
          </a:prstGeom>
        </p:spPr>
        <p:txBody>
          <a:bodyPr wrap="square">
            <a:spAutoFit/>
          </a:bodyPr>
          <a:lstStyle/>
          <a:p>
            <a:pPr indent="457200"/>
            <a:r>
              <a:rPr lang="en-US" sz="2000" dirty="0">
                <a:latin typeface="Times New Roman" pitchFamily="18" charset="0"/>
                <a:cs typeface="Times New Roman" pitchFamily="18" charset="0"/>
              </a:rPr>
              <a:t>The preceding code produces the following output: </a:t>
            </a:r>
          </a:p>
        </p:txBody>
      </p:sp>
      <p:sp>
        <p:nvSpPr>
          <p:cNvPr id="5" name="Прямоугольник 4"/>
          <p:cNvSpPr/>
          <p:nvPr/>
        </p:nvSpPr>
        <p:spPr>
          <a:xfrm>
            <a:off x="500154" y="838489"/>
            <a:ext cx="8176302" cy="2187587"/>
          </a:xfrm>
          <a:prstGeom prst="rect">
            <a:avLst/>
          </a:prstGeom>
        </p:spPr>
        <p:txBody>
          <a:bodyPr wrap="square">
            <a:spAutoFit/>
          </a:bodyPr>
          <a:lstStyle/>
          <a:p>
            <a:pPr indent="450215" algn="just">
              <a:lnSpc>
                <a:spcPct val="115000"/>
              </a:lnSpc>
              <a:spcAft>
                <a:spcPts val="0"/>
              </a:spcAft>
            </a:pPr>
            <a:r>
              <a:rPr lang="en-US" sz="2000" dirty="0">
                <a:latin typeface="Times New Roman" pitchFamily="18" charset="0"/>
                <a:ea typeface="Calibri"/>
                <a:cs typeface="Times New Roman" pitchFamily="18" charset="0"/>
              </a:rPr>
              <a:t>A </a:t>
            </a:r>
            <a:r>
              <a:rPr lang="en-US" sz="2000" dirty="0" err="1" smtClean="0">
                <a:effectLst/>
                <a:latin typeface="Times New Roman" pitchFamily="18" charset="0"/>
                <a:ea typeface="Calibri"/>
                <a:cs typeface="Times New Roman" pitchFamily="18" charset="0"/>
              </a:rPr>
              <a:t>SortedList</a:t>
            </a:r>
            <a:r>
              <a:rPr lang="en-US" sz="2000" dirty="0" smtClean="0">
                <a:effectLst/>
                <a:latin typeface="Times New Roman" pitchFamily="18" charset="0"/>
                <a:ea typeface="Calibri"/>
                <a:cs typeface="Times New Roman" pitchFamily="18" charset="0"/>
              </a:rPr>
              <a:t> </a:t>
            </a:r>
            <a:r>
              <a:rPr lang="en-US" sz="2000" dirty="0">
                <a:latin typeface="Times New Roman" pitchFamily="18" charset="0"/>
                <a:ea typeface="Calibri"/>
                <a:cs typeface="Times New Roman" pitchFamily="18" charset="0"/>
              </a:rPr>
              <a:t>is a collection that contains key\value pairs but it is different from a </a:t>
            </a:r>
            <a:r>
              <a:rPr lang="en-US" sz="2000" dirty="0" err="1" smtClean="0">
                <a:effectLst/>
                <a:latin typeface="Times New Roman" pitchFamily="18" charset="0"/>
                <a:ea typeface="Calibri"/>
                <a:cs typeface="Times New Roman" pitchFamily="18" charset="0"/>
              </a:rPr>
              <a:t>Hashtable</a:t>
            </a:r>
            <a:r>
              <a:rPr lang="en-US" sz="2000" dirty="0" smtClean="0">
                <a:effectLst/>
                <a:latin typeface="Times New Roman" pitchFamily="18" charset="0"/>
                <a:ea typeface="Calibri"/>
                <a:cs typeface="Times New Roman" pitchFamily="18" charset="0"/>
              </a:rPr>
              <a:t> </a:t>
            </a:r>
            <a:r>
              <a:rPr lang="en-US" sz="2000" dirty="0">
                <a:latin typeface="Times New Roman" pitchFamily="18" charset="0"/>
                <a:ea typeface="Calibri"/>
                <a:cs typeface="Times New Roman" pitchFamily="18" charset="0"/>
              </a:rPr>
              <a:t>because it can be referenced by the key or the index and because it is sorted. The elements in the </a:t>
            </a:r>
            <a:r>
              <a:rPr lang="en-US" sz="2000" dirty="0" err="1" smtClean="0">
                <a:effectLst/>
                <a:latin typeface="Times New Roman" pitchFamily="18" charset="0"/>
                <a:ea typeface="Calibri"/>
                <a:cs typeface="Times New Roman" pitchFamily="18" charset="0"/>
              </a:rPr>
              <a:t>SortedList</a:t>
            </a:r>
            <a:r>
              <a:rPr lang="en-US" sz="2000" dirty="0" smtClean="0">
                <a:effectLst/>
                <a:latin typeface="Times New Roman" pitchFamily="18" charset="0"/>
                <a:ea typeface="Calibri"/>
                <a:cs typeface="Times New Roman" pitchFamily="18" charset="0"/>
              </a:rPr>
              <a:t> </a:t>
            </a:r>
            <a:r>
              <a:rPr lang="en-US" sz="2000" dirty="0">
                <a:latin typeface="Times New Roman" pitchFamily="18" charset="0"/>
                <a:ea typeface="Calibri"/>
                <a:cs typeface="Times New Roman" pitchFamily="18" charset="0"/>
              </a:rPr>
              <a:t>are sorted by the </a:t>
            </a:r>
            <a:r>
              <a:rPr lang="en-US" sz="2000" dirty="0" err="1" smtClean="0">
                <a:effectLst/>
                <a:latin typeface="Times New Roman" pitchFamily="18" charset="0"/>
                <a:ea typeface="Calibri"/>
                <a:cs typeface="Times New Roman" pitchFamily="18" charset="0"/>
              </a:rPr>
              <a:t>IComparable</a:t>
            </a:r>
            <a:r>
              <a:rPr lang="en-US" sz="2000" dirty="0" smtClean="0">
                <a:effectLst/>
                <a:latin typeface="Times New Roman" pitchFamily="18" charset="0"/>
                <a:ea typeface="Calibri"/>
                <a:cs typeface="Times New Roman" pitchFamily="18" charset="0"/>
              </a:rPr>
              <a:t> </a:t>
            </a:r>
            <a:r>
              <a:rPr lang="en-US" sz="2000" dirty="0">
                <a:latin typeface="Times New Roman" pitchFamily="18" charset="0"/>
                <a:ea typeface="Calibri"/>
                <a:cs typeface="Times New Roman" pitchFamily="18" charset="0"/>
              </a:rPr>
              <a:t>implementation of the key or the </a:t>
            </a:r>
            <a:r>
              <a:rPr lang="en-US" sz="2000" dirty="0" err="1" smtClean="0">
                <a:effectLst/>
                <a:latin typeface="Times New Roman" pitchFamily="18" charset="0"/>
                <a:ea typeface="Calibri"/>
                <a:cs typeface="Times New Roman" pitchFamily="18" charset="0"/>
              </a:rPr>
              <a:t>IComparer</a:t>
            </a:r>
            <a:r>
              <a:rPr lang="en-US" sz="2000" dirty="0" smtClean="0">
                <a:effectLst/>
                <a:latin typeface="Times New Roman" pitchFamily="18" charset="0"/>
                <a:ea typeface="Calibri"/>
                <a:cs typeface="Times New Roman" pitchFamily="18" charset="0"/>
              </a:rPr>
              <a:t> </a:t>
            </a:r>
            <a:r>
              <a:rPr lang="en-US" sz="2000" dirty="0">
                <a:latin typeface="Times New Roman" pitchFamily="18" charset="0"/>
                <a:ea typeface="Calibri"/>
                <a:cs typeface="Times New Roman" pitchFamily="18" charset="0"/>
              </a:rPr>
              <a:t>implementation when the </a:t>
            </a:r>
            <a:r>
              <a:rPr lang="en-US" sz="2000" dirty="0" err="1" smtClean="0">
                <a:effectLst/>
                <a:latin typeface="Times New Roman" pitchFamily="18" charset="0"/>
                <a:ea typeface="Calibri"/>
                <a:cs typeface="Times New Roman" pitchFamily="18" charset="0"/>
              </a:rPr>
              <a:t>SortedList</a:t>
            </a:r>
            <a:r>
              <a:rPr lang="en-US" sz="2000" dirty="0" smtClean="0">
                <a:effectLst/>
                <a:latin typeface="Times New Roman" pitchFamily="18" charset="0"/>
                <a:ea typeface="Calibri"/>
                <a:cs typeface="Times New Roman" pitchFamily="18" charset="0"/>
              </a:rPr>
              <a:t> </a:t>
            </a:r>
            <a:r>
              <a:rPr lang="en-US" sz="2000" dirty="0">
                <a:latin typeface="Times New Roman" pitchFamily="18" charset="0"/>
                <a:ea typeface="Calibri"/>
                <a:cs typeface="Times New Roman" pitchFamily="18" charset="0"/>
              </a:rPr>
              <a:t>is created. The following code creates a </a:t>
            </a:r>
            <a:r>
              <a:rPr lang="en-US" sz="2000" dirty="0" err="1" smtClean="0">
                <a:effectLst/>
                <a:latin typeface="Times New Roman" pitchFamily="18" charset="0"/>
                <a:ea typeface="Calibri"/>
                <a:cs typeface="Times New Roman" pitchFamily="18" charset="0"/>
              </a:rPr>
              <a:t>SortedList</a:t>
            </a:r>
            <a:r>
              <a:rPr lang="en-US" sz="2000" dirty="0">
                <a:latin typeface="Times New Roman" pitchFamily="18" charset="0"/>
                <a:ea typeface="Calibri"/>
                <a:cs typeface="Times New Roman" pitchFamily="18" charset="0"/>
              </a:rPr>
              <a:t>, adds three elements to the list, and then prints the elements to the Output window:</a:t>
            </a:r>
            <a:endParaRPr lang="ru-RU" sz="2000" dirty="0">
              <a:latin typeface="Times New Roman" pitchFamily="18" charset="0"/>
              <a:ea typeface="Calibri"/>
              <a:cs typeface="Times New Roman" pitchFamily="18" charset="0"/>
            </a:endParaRPr>
          </a:p>
        </p:txBody>
      </p:sp>
      <p:sp>
        <p:nvSpPr>
          <p:cNvPr id="6" name="Прямоугольник 5"/>
          <p:cNvSpPr/>
          <p:nvPr/>
        </p:nvSpPr>
        <p:spPr>
          <a:xfrm>
            <a:off x="5775884" y="5072128"/>
            <a:ext cx="2108484" cy="1015663"/>
          </a:xfrm>
          <a:prstGeom prst="rect">
            <a:avLst/>
          </a:prstGeom>
        </p:spPr>
        <p:txBody>
          <a:bodyPr wrap="square">
            <a:spAutoFit/>
          </a:bodyPr>
          <a:lstStyle/>
          <a:p>
            <a:pPr indent="720000"/>
            <a:r>
              <a:rPr lang="en-US" sz="2000" b="1" dirty="0">
                <a:highlight>
                  <a:srgbClr val="FFFFFF"/>
                </a:highlight>
                <a:latin typeface="Consolas"/>
              </a:rPr>
              <a:t>first </a:t>
            </a:r>
          </a:p>
          <a:p>
            <a:pPr indent="720000"/>
            <a:r>
              <a:rPr lang="en-US" sz="2000" b="1" dirty="0">
                <a:highlight>
                  <a:srgbClr val="FFFFFF"/>
                </a:highlight>
                <a:latin typeface="Consolas"/>
              </a:rPr>
              <a:t>second </a:t>
            </a:r>
          </a:p>
          <a:p>
            <a:pPr indent="720000"/>
            <a:r>
              <a:rPr lang="en-US" sz="2000" b="1" dirty="0">
                <a:highlight>
                  <a:srgbClr val="FFFFFF"/>
                </a:highlight>
                <a:latin typeface="Consolas"/>
              </a:rPr>
              <a:t>third </a:t>
            </a:r>
            <a:endParaRPr lang="ru-RU" sz="2000" b="1" dirty="0">
              <a:highlight>
                <a:srgbClr val="FFFFFF"/>
              </a:highlight>
              <a:latin typeface="Consolas"/>
            </a:endParaRPr>
          </a:p>
        </p:txBody>
      </p:sp>
      <p:sp>
        <p:nvSpPr>
          <p:cNvPr id="7" name="Номер слайда 6"/>
          <p:cNvSpPr>
            <a:spLocks noGrp="1"/>
          </p:cNvSpPr>
          <p:nvPr>
            <p:ph type="sldNum" sz="quarter" idx="12"/>
          </p:nvPr>
        </p:nvSpPr>
        <p:spPr/>
        <p:txBody>
          <a:bodyPr/>
          <a:lstStyle/>
          <a:p>
            <a:fld id="{B6AA0544-88D5-4893-90E4-ED1C54E0A194}" type="slidenum">
              <a:rPr lang="ru-RU" smtClean="0"/>
              <a:t>18</a:t>
            </a:fld>
            <a:endParaRPr lang="ru-RU"/>
          </a:p>
        </p:txBody>
      </p:sp>
    </p:spTree>
    <p:extLst>
      <p:ext uri="{BB962C8B-B14F-4D97-AF65-F5344CB8AC3E}">
        <p14:creationId xmlns:p14="http://schemas.microsoft.com/office/powerpoint/2010/main" val="29272782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9572" y="825114"/>
            <a:ext cx="7704856" cy="1938992"/>
          </a:xfrm>
          <a:prstGeom prst="rect">
            <a:avLst/>
          </a:prstGeom>
        </p:spPr>
        <p:txBody>
          <a:bodyPr wrap="square">
            <a:spAutoFit/>
          </a:bodyPr>
          <a:lstStyle/>
          <a:p>
            <a:pPr indent="457200" algn="just"/>
            <a:r>
              <a:rPr lang="en-US" sz="2000" dirty="0">
                <a:latin typeface="Times New Roman" pitchFamily="18" charset="0"/>
                <a:cs typeface="Times New Roman" pitchFamily="18" charset="0"/>
              </a:rPr>
              <a:t>A Stack collection is </a:t>
            </a:r>
            <a:r>
              <a:rPr lang="en-US" sz="2000" b="1" dirty="0">
                <a:latin typeface="Times New Roman" pitchFamily="18" charset="0"/>
                <a:cs typeface="Times New Roman" pitchFamily="18" charset="0"/>
              </a:rPr>
              <a:t>a last-in-first-out </a:t>
            </a:r>
            <a:r>
              <a:rPr lang="en-US" sz="2000" dirty="0">
                <a:latin typeface="Times New Roman" pitchFamily="18" charset="0"/>
                <a:cs typeface="Times New Roman" pitchFamily="18" charset="0"/>
              </a:rPr>
              <a:t>collection. It is similar to a Queue except that the last element added is the first element retrieved. To add an element to the stack, you use the </a:t>
            </a:r>
            <a:r>
              <a:rPr lang="en-US" sz="2000" b="1" dirty="0">
                <a:latin typeface="Times New Roman" pitchFamily="18" charset="0"/>
                <a:cs typeface="Times New Roman" pitchFamily="18" charset="0"/>
              </a:rPr>
              <a:t>Push</a:t>
            </a:r>
            <a:r>
              <a:rPr lang="en-US" sz="2000" dirty="0">
                <a:latin typeface="Times New Roman" pitchFamily="18" charset="0"/>
                <a:cs typeface="Times New Roman" pitchFamily="18" charset="0"/>
              </a:rPr>
              <a:t> method. To remove an element from the stack, you use the </a:t>
            </a:r>
            <a:r>
              <a:rPr lang="en-US" sz="2000" b="1" dirty="0">
                <a:latin typeface="Times New Roman" pitchFamily="18" charset="0"/>
                <a:cs typeface="Times New Roman" pitchFamily="18" charset="0"/>
              </a:rPr>
              <a:t>Pop</a:t>
            </a:r>
            <a:r>
              <a:rPr lang="en-US" sz="2000" dirty="0">
                <a:latin typeface="Times New Roman" pitchFamily="18" charset="0"/>
                <a:cs typeface="Times New Roman" pitchFamily="18" charset="0"/>
              </a:rPr>
              <a:t> method. </a:t>
            </a:r>
            <a:endParaRPr lang="en-US" sz="2000" dirty="0" smtClean="0">
              <a:latin typeface="Times New Roman" pitchFamily="18" charset="0"/>
              <a:cs typeface="Times New Roman" pitchFamily="18" charset="0"/>
            </a:endParaRPr>
          </a:p>
          <a:p>
            <a:pPr indent="457200" algn="just"/>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following code creates a Stack object, adds three elements, and then removes each element and prints the value to the Output window:</a:t>
            </a:r>
            <a:endParaRPr lang="ru-RU" sz="2000" dirty="0">
              <a:latin typeface="Times New Roman" pitchFamily="18" charset="0"/>
              <a:cs typeface="Times New Roman" pitchFamily="18" charset="0"/>
            </a:endParaRPr>
          </a:p>
        </p:txBody>
      </p:sp>
      <p:sp>
        <p:nvSpPr>
          <p:cNvPr id="3" name="Прямоугольник 2"/>
          <p:cNvSpPr/>
          <p:nvPr/>
        </p:nvSpPr>
        <p:spPr>
          <a:xfrm>
            <a:off x="1061408" y="376825"/>
            <a:ext cx="931858" cy="461665"/>
          </a:xfrm>
          <a:prstGeom prst="rect">
            <a:avLst/>
          </a:prstGeom>
        </p:spPr>
        <p:txBody>
          <a:bodyPr wrap="none">
            <a:spAutoFit/>
          </a:bodyPr>
          <a:lstStyle/>
          <a:p>
            <a:r>
              <a:rPr lang="en-US" sz="2400" b="1" dirty="0"/>
              <a:t>Stack </a:t>
            </a:r>
            <a:endParaRPr lang="ru-RU" sz="2400" b="1" dirty="0"/>
          </a:p>
        </p:txBody>
      </p:sp>
      <p:sp>
        <p:nvSpPr>
          <p:cNvPr id="4" name="Прямоугольник 3"/>
          <p:cNvSpPr/>
          <p:nvPr/>
        </p:nvSpPr>
        <p:spPr>
          <a:xfrm>
            <a:off x="1259632" y="2777482"/>
            <a:ext cx="7272808" cy="2031325"/>
          </a:xfrm>
          <a:prstGeom prst="rect">
            <a:avLst/>
          </a:prstGeom>
          <a:ln>
            <a:solidFill>
              <a:schemeClr val="accent1"/>
            </a:solidFill>
          </a:ln>
        </p:spPr>
        <p:txBody>
          <a:bodyPr wrap="square">
            <a:spAutoFit/>
          </a:bodyPr>
          <a:lstStyle/>
          <a:p>
            <a:r>
              <a:rPr lang="en-US" b="1" dirty="0" smtClean="0">
                <a:solidFill>
                  <a:srgbClr val="2B91AF"/>
                </a:solidFill>
                <a:highlight>
                  <a:srgbClr val="FFFFFF"/>
                </a:highlight>
                <a:latin typeface="Consolas"/>
              </a:rPr>
              <a:t>Stack</a:t>
            </a:r>
            <a:r>
              <a:rPr lang="en-US" b="1" dirty="0" smtClean="0">
                <a:solidFill>
                  <a:srgbClr val="000000"/>
                </a:solidFill>
                <a:highlight>
                  <a:srgbClr val="FFFFFF"/>
                </a:highlight>
                <a:latin typeface="Consolas"/>
              </a:rPr>
              <a:t> </a:t>
            </a:r>
            <a:r>
              <a:rPr lang="en-US" b="1" dirty="0" err="1" smtClean="0">
                <a:solidFill>
                  <a:srgbClr val="000000"/>
                </a:solidFill>
                <a:highlight>
                  <a:srgbClr val="FFFFFF"/>
                </a:highlight>
                <a:latin typeface="Consolas"/>
              </a:rPr>
              <a:t>myStack</a:t>
            </a:r>
            <a:r>
              <a:rPr lang="en-US" b="1" dirty="0" smtClean="0">
                <a:solidFill>
                  <a:srgbClr val="000000"/>
                </a:solidFill>
                <a:highlight>
                  <a:srgbClr val="FFFFFF"/>
                </a:highlight>
                <a:latin typeface="Consolas"/>
              </a:rPr>
              <a:t> = </a:t>
            </a:r>
            <a:r>
              <a:rPr lang="en-US" b="1" dirty="0" smtClean="0">
                <a:solidFill>
                  <a:srgbClr val="0000FF"/>
                </a:solidFill>
                <a:highlight>
                  <a:srgbClr val="FFFFFF"/>
                </a:highlight>
                <a:latin typeface="Consolas"/>
              </a:rPr>
              <a:t>new</a:t>
            </a:r>
            <a:r>
              <a:rPr lang="en-US" b="1" dirty="0" smtClean="0">
                <a:solidFill>
                  <a:srgbClr val="000000"/>
                </a:solidFill>
                <a:highlight>
                  <a:srgbClr val="FFFFFF"/>
                </a:highlight>
                <a:latin typeface="Consolas"/>
              </a:rPr>
              <a:t> </a:t>
            </a:r>
            <a:r>
              <a:rPr lang="en-US" b="1" dirty="0" smtClean="0">
                <a:solidFill>
                  <a:srgbClr val="2B91AF"/>
                </a:solidFill>
                <a:highlight>
                  <a:srgbClr val="FFFFFF"/>
                </a:highlight>
                <a:latin typeface="Consolas"/>
              </a:rPr>
              <a:t>Stack</a:t>
            </a:r>
            <a:r>
              <a:rPr lang="en-US" b="1" dirty="0" smtClean="0">
                <a:solidFill>
                  <a:srgbClr val="000000"/>
                </a:solidFill>
                <a:highlight>
                  <a:srgbClr val="FFFFFF"/>
                </a:highlight>
                <a:latin typeface="Consolas"/>
              </a:rPr>
              <a:t>();</a:t>
            </a:r>
          </a:p>
          <a:p>
            <a:r>
              <a:rPr lang="en-US" b="1" dirty="0" err="1" smtClean="0">
                <a:solidFill>
                  <a:srgbClr val="000000"/>
                </a:solidFill>
                <a:highlight>
                  <a:srgbClr val="FFFFFF"/>
                </a:highlight>
                <a:latin typeface="Consolas"/>
              </a:rPr>
              <a:t>myStack.Push</a:t>
            </a:r>
            <a:r>
              <a:rPr lang="en-US" b="1" dirty="0" smtClean="0">
                <a:solidFill>
                  <a:srgbClr val="000000"/>
                </a:solidFill>
                <a:highlight>
                  <a:srgbClr val="FFFFFF"/>
                </a:highlight>
                <a:latin typeface="Consolas"/>
              </a:rPr>
              <a:t>(</a:t>
            </a:r>
            <a:r>
              <a:rPr lang="en-US" b="1" dirty="0" smtClean="0">
                <a:solidFill>
                  <a:srgbClr val="A31515"/>
                </a:solidFill>
                <a:highlight>
                  <a:srgbClr val="FFFFFF"/>
                </a:highlight>
                <a:latin typeface="Consolas"/>
              </a:rPr>
              <a:t>"first"</a:t>
            </a:r>
            <a:r>
              <a:rPr lang="en-US" b="1" dirty="0" smtClean="0">
                <a:solidFill>
                  <a:srgbClr val="000000"/>
                </a:solidFill>
                <a:highlight>
                  <a:srgbClr val="FFFFFF"/>
                </a:highlight>
                <a:latin typeface="Consolas"/>
              </a:rPr>
              <a:t>);</a:t>
            </a:r>
          </a:p>
          <a:p>
            <a:r>
              <a:rPr lang="en-US" b="1" dirty="0" err="1" smtClean="0">
                <a:solidFill>
                  <a:srgbClr val="000000"/>
                </a:solidFill>
                <a:highlight>
                  <a:srgbClr val="FFFFFF"/>
                </a:highlight>
                <a:latin typeface="Consolas"/>
              </a:rPr>
              <a:t>myStack.Push</a:t>
            </a:r>
            <a:r>
              <a:rPr lang="en-US" b="1" dirty="0" smtClean="0">
                <a:solidFill>
                  <a:srgbClr val="000000"/>
                </a:solidFill>
                <a:highlight>
                  <a:srgbClr val="FFFFFF"/>
                </a:highlight>
                <a:latin typeface="Consolas"/>
              </a:rPr>
              <a:t>(</a:t>
            </a:r>
            <a:r>
              <a:rPr lang="en-US" b="1" dirty="0" smtClean="0">
                <a:solidFill>
                  <a:srgbClr val="A31515"/>
                </a:solidFill>
                <a:highlight>
                  <a:srgbClr val="FFFFFF"/>
                </a:highlight>
                <a:latin typeface="Consolas"/>
              </a:rPr>
              <a:t>"second"</a:t>
            </a:r>
            <a:r>
              <a:rPr lang="en-US" b="1" dirty="0" smtClean="0">
                <a:solidFill>
                  <a:srgbClr val="000000"/>
                </a:solidFill>
                <a:highlight>
                  <a:srgbClr val="FFFFFF"/>
                </a:highlight>
                <a:latin typeface="Consolas"/>
              </a:rPr>
              <a:t>);</a:t>
            </a:r>
          </a:p>
          <a:p>
            <a:r>
              <a:rPr lang="en-US" b="1" dirty="0" err="1" smtClean="0">
                <a:solidFill>
                  <a:srgbClr val="000000"/>
                </a:solidFill>
                <a:highlight>
                  <a:srgbClr val="FFFFFF"/>
                </a:highlight>
                <a:latin typeface="Consolas"/>
              </a:rPr>
              <a:t>myStack.Push</a:t>
            </a:r>
            <a:r>
              <a:rPr lang="en-US" b="1" dirty="0" smtClean="0">
                <a:solidFill>
                  <a:srgbClr val="000000"/>
                </a:solidFill>
                <a:highlight>
                  <a:srgbClr val="FFFFFF"/>
                </a:highlight>
                <a:latin typeface="Consolas"/>
              </a:rPr>
              <a:t>(</a:t>
            </a:r>
            <a:r>
              <a:rPr lang="en-US" b="1" dirty="0" smtClean="0">
                <a:solidFill>
                  <a:srgbClr val="A31515"/>
                </a:solidFill>
                <a:highlight>
                  <a:srgbClr val="FFFFFF"/>
                </a:highlight>
                <a:latin typeface="Consolas"/>
              </a:rPr>
              <a:t>"third"</a:t>
            </a:r>
            <a:r>
              <a:rPr lang="en-US" b="1" dirty="0" smtClean="0">
                <a:solidFill>
                  <a:srgbClr val="000000"/>
                </a:solidFill>
                <a:highlight>
                  <a:srgbClr val="FFFFFF"/>
                </a:highlight>
                <a:latin typeface="Consolas"/>
              </a:rPr>
              <a:t>);</a:t>
            </a:r>
          </a:p>
          <a:p>
            <a:r>
              <a:rPr lang="en-US" b="1" dirty="0" smtClean="0">
                <a:solidFill>
                  <a:srgbClr val="000000"/>
                </a:solidFill>
                <a:highlight>
                  <a:srgbClr val="FFFFFF"/>
                </a:highlight>
                <a:latin typeface="Consolas"/>
              </a:rPr>
              <a:t> count = </a:t>
            </a:r>
            <a:r>
              <a:rPr lang="en-US" b="1" dirty="0" err="1" smtClean="0">
                <a:solidFill>
                  <a:srgbClr val="000000"/>
                </a:solidFill>
                <a:highlight>
                  <a:srgbClr val="FFFFFF"/>
                </a:highlight>
                <a:latin typeface="Consolas"/>
              </a:rPr>
              <a:t>myStack.Count</a:t>
            </a:r>
            <a:r>
              <a:rPr lang="en-US" b="1" dirty="0" smtClean="0">
                <a:solidFill>
                  <a:srgbClr val="000000"/>
                </a:solidFill>
                <a:highlight>
                  <a:srgbClr val="FFFFFF"/>
                </a:highlight>
                <a:latin typeface="Consolas"/>
              </a:rPr>
              <a:t>;</a:t>
            </a:r>
          </a:p>
          <a:p>
            <a:r>
              <a:rPr lang="nn-NO" b="1" dirty="0" smtClean="0">
                <a:solidFill>
                  <a:srgbClr val="0000FF"/>
                </a:solidFill>
                <a:highlight>
                  <a:srgbClr val="FFFFFF"/>
                </a:highlight>
                <a:latin typeface="Consolas"/>
              </a:rPr>
              <a:t>for</a:t>
            </a:r>
            <a:r>
              <a:rPr lang="nn-NO" b="1" dirty="0" smtClean="0">
                <a:solidFill>
                  <a:srgbClr val="000000"/>
                </a:solidFill>
                <a:highlight>
                  <a:srgbClr val="FFFFFF"/>
                </a:highlight>
                <a:latin typeface="Consolas"/>
              </a:rPr>
              <a:t> (</a:t>
            </a:r>
            <a:r>
              <a:rPr lang="nn-NO" b="1" dirty="0" smtClean="0">
                <a:solidFill>
                  <a:srgbClr val="0000FF"/>
                </a:solidFill>
                <a:highlight>
                  <a:srgbClr val="FFFFFF"/>
                </a:highlight>
                <a:latin typeface="Consolas"/>
              </a:rPr>
              <a:t>int</a:t>
            </a:r>
            <a:r>
              <a:rPr lang="nn-NO" b="1" dirty="0" smtClean="0">
                <a:solidFill>
                  <a:srgbClr val="000000"/>
                </a:solidFill>
                <a:highlight>
                  <a:srgbClr val="FFFFFF"/>
                </a:highlight>
                <a:latin typeface="Consolas"/>
              </a:rPr>
              <a:t> i = 0; i &lt; count; i++)</a:t>
            </a:r>
          </a:p>
          <a:p>
            <a:r>
              <a:rPr lang="ru-RU" b="1" dirty="0" smtClean="0">
                <a:solidFill>
                  <a:srgbClr val="000000"/>
                </a:solidFill>
                <a:highlight>
                  <a:srgbClr val="FFFFFF"/>
                </a:highlight>
                <a:latin typeface="Consolas"/>
              </a:rPr>
              <a:t>{</a:t>
            </a:r>
            <a:r>
              <a:rPr lang="en-US" b="1" dirty="0" smtClean="0">
                <a:solidFill>
                  <a:srgbClr val="000000"/>
                </a:solidFill>
                <a:highlight>
                  <a:srgbClr val="FFFFFF"/>
                </a:highlight>
                <a:latin typeface="Consolas"/>
              </a:rPr>
              <a:t>    </a:t>
            </a:r>
            <a:r>
              <a:rPr lang="en-US" b="1" dirty="0" err="1" smtClean="0">
                <a:solidFill>
                  <a:srgbClr val="2B91AF"/>
                </a:solidFill>
                <a:highlight>
                  <a:srgbClr val="FFFFFF"/>
                </a:highlight>
                <a:latin typeface="Consolas"/>
              </a:rPr>
              <a:t>Console</a:t>
            </a:r>
            <a:r>
              <a:rPr lang="en-US" b="1" dirty="0" err="1" smtClean="0">
                <a:solidFill>
                  <a:srgbClr val="000000"/>
                </a:solidFill>
                <a:highlight>
                  <a:srgbClr val="FFFFFF"/>
                </a:highlight>
                <a:latin typeface="Consolas"/>
              </a:rPr>
              <a:t>.WriteLine</a:t>
            </a:r>
            <a:r>
              <a:rPr lang="en-US" b="1" dirty="0" smtClean="0">
                <a:solidFill>
                  <a:srgbClr val="000000"/>
                </a:solidFill>
                <a:highlight>
                  <a:srgbClr val="FFFFFF"/>
                </a:highlight>
                <a:latin typeface="Consolas"/>
              </a:rPr>
              <a:t>(</a:t>
            </a:r>
            <a:r>
              <a:rPr lang="en-US" b="1" dirty="0" err="1" smtClean="0">
                <a:solidFill>
                  <a:srgbClr val="000000"/>
                </a:solidFill>
                <a:highlight>
                  <a:srgbClr val="FFFFFF"/>
                </a:highlight>
                <a:latin typeface="Consolas"/>
              </a:rPr>
              <a:t>myStack.Pop</a:t>
            </a:r>
            <a:r>
              <a:rPr lang="en-US" b="1" dirty="0" smtClean="0">
                <a:solidFill>
                  <a:srgbClr val="000000"/>
                </a:solidFill>
                <a:highlight>
                  <a:srgbClr val="FFFFFF"/>
                </a:highlight>
                <a:latin typeface="Consolas"/>
              </a:rPr>
              <a:t>());   </a:t>
            </a:r>
            <a:r>
              <a:rPr lang="ru-RU" b="1" dirty="0" smtClean="0">
                <a:solidFill>
                  <a:srgbClr val="000000"/>
                </a:solidFill>
                <a:highlight>
                  <a:srgbClr val="FFFFFF"/>
                </a:highlight>
                <a:latin typeface="Consolas"/>
              </a:rPr>
              <a:t>}</a:t>
            </a:r>
            <a:endParaRPr lang="ru-RU" b="1" dirty="0"/>
          </a:p>
        </p:txBody>
      </p:sp>
      <p:sp>
        <p:nvSpPr>
          <p:cNvPr id="5" name="Прямоугольник 4"/>
          <p:cNvSpPr/>
          <p:nvPr/>
        </p:nvSpPr>
        <p:spPr>
          <a:xfrm>
            <a:off x="832811" y="4863121"/>
            <a:ext cx="7488832" cy="1323439"/>
          </a:xfrm>
          <a:prstGeom prst="rect">
            <a:avLst/>
          </a:prstGeom>
        </p:spPr>
        <p:txBody>
          <a:bodyPr wrap="square">
            <a:spAutoFit/>
          </a:bodyPr>
          <a:lstStyle/>
          <a:p>
            <a:pPr indent="457200"/>
            <a:r>
              <a:rPr lang="en-US" sz="2000" dirty="0">
                <a:latin typeface="Times New Roman" pitchFamily="18" charset="0"/>
                <a:cs typeface="Times New Roman" pitchFamily="18" charset="0"/>
              </a:rPr>
              <a:t>The preceding code produces the following output:</a:t>
            </a:r>
            <a:endParaRPr lang="ru-RU" sz="2000" dirty="0">
              <a:latin typeface="Times New Roman" pitchFamily="18" charset="0"/>
              <a:cs typeface="Times New Roman" pitchFamily="18" charset="0"/>
            </a:endParaRPr>
          </a:p>
          <a:p>
            <a:pPr indent="720000"/>
            <a:r>
              <a:rPr lang="en-US" sz="2000" dirty="0">
                <a:latin typeface="Times New Roman" pitchFamily="18" charset="0"/>
                <a:cs typeface="Times New Roman" pitchFamily="18" charset="0"/>
              </a:rPr>
              <a:t>third </a:t>
            </a:r>
            <a:endParaRPr lang="ru-RU" sz="2000" dirty="0">
              <a:latin typeface="Times New Roman" pitchFamily="18" charset="0"/>
              <a:cs typeface="Times New Roman" pitchFamily="18" charset="0"/>
            </a:endParaRPr>
          </a:p>
          <a:p>
            <a:pPr indent="720000"/>
            <a:r>
              <a:rPr lang="en-US" sz="2000" dirty="0">
                <a:latin typeface="Times New Roman" pitchFamily="18" charset="0"/>
                <a:cs typeface="Times New Roman" pitchFamily="18" charset="0"/>
              </a:rPr>
              <a:t>second </a:t>
            </a:r>
            <a:endParaRPr lang="ru-RU" sz="2000" dirty="0">
              <a:latin typeface="Times New Roman" pitchFamily="18" charset="0"/>
              <a:cs typeface="Times New Roman" pitchFamily="18" charset="0"/>
            </a:endParaRPr>
          </a:p>
          <a:p>
            <a:pPr indent="720000"/>
            <a:r>
              <a:rPr lang="en-US" sz="2000" dirty="0">
                <a:latin typeface="Times New Roman" pitchFamily="18" charset="0"/>
                <a:cs typeface="Times New Roman" pitchFamily="18" charset="0"/>
              </a:rPr>
              <a:t>first</a:t>
            </a:r>
            <a:endParaRPr lang="ru-RU" sz="2000" dirty="0">
              <a:latin typeface="Times New Roman" pitchFamily="18" charset="0"/>
              <a:cs typeface="Times New Roman" pitchFamily="18" charset="0"/>
            </a:endParaRPr>
          </a:p>
        </p:txBody>
      </p:sp>
      <p:sp>
        <p:nvSpPr>
          <p:cNvPr id="6" name="Номер слайда 5"/>
          <p:cNvSpPr>
            <a:spLocks noGrp="1"/>
          </p:cNvSpPr>
          <p:nvPr>
            <p:ph type="sldNum" sz="quarter" idx="12"/>
          </p:nvPr>
        </p:nvSpPr>
        <p:spPr/>
        <p:txBody>
          <a:bodyPr/>
          <a:lstStyle/>
          <a:p>
            <a:fld id="{B6AA0544-88D5-4893-90E4-ED1C54E0A194}" type="slidenum">
              <a:rPr lang="ru-RU" smtClean="0"/>
              <a:t>19</a:t>
            </a:fld>
            <a:endParaRPr lang="ru-RU"/>
          </a:p>
        </p:txBody>
      </p:sp>
    </p:spTree>
    <p:extLst>
      <p:ext uri="{BB962C8B-B14F-4D97-AF65-F5344CB8AC3E}">
        <p14:creationId xmlns:p14="http://schemas.microsoft.com/office/powerpoint/2010/main" val="2032070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287828"/>
            <a:ext cx="7992888" cy="2862322"/>
          </a:xfrm>
          <a:prstGeom prst="rect">
            <a:avLst/>
          </a:prstGeom>
        </p:spPr>
        <p:txBody>
          <a:bodyPr wrap="square">
            <a:spAutoFit/>
          </a:bodyPr>
          <a:lstStyle/>
          <a:p>
            <a:pPr indent="457200" algn="just"/>
            <a:r>
              <a:rPr lang="en-US" sz="2000" dirty="0">
                <a:latin typeface="Times New Roman" pitchFamily="18" charset="0"/>
                <a:cs typeface="Times New Roman" pitchFamily="18" charset="0"/>
              </a:rPr>
              <a:t>All arrays inherit from the base class </a:t>
            </a:r>
            <a:r>
              <a:rPr lang="en-US" sz="2000" dirty="0" err="1">
                <a:latin typeface="Times New Roman" pitchFamily="18" charset="0"/>
                <a:cs typeface="Times New Roman" pitchFamily="18" charset="0"/>
              </a:rPr>
              <a:t>System.Array</a:t>
            </a:r>
            <a:r>
              <a:rPr lang="en-US" sz="2000" dirty="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indent="457200" algn="just"/>
            <a:endParaRPr lang="en-US" sz="2000" dirty="0" smtClean="0">
              <a:latin typeface="Times New Roman" pitchFamily="18" charset="0"/>
              <a:cs typeface="Times New Roman" pitchFamily="18" charset="0"/>
            </a:endParaRPr>
          </a:p>
          <a:p>
            <a:pPr indent="457200" algn="just"/>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two most commonly used properties of an array are </a:t>
            </a:r>
            <a:r>
              <a:rPr lang="en-US" sz="2000" dirty="0" smtClean="0">
                <a:latin typeface="Times New Roman" pitchFamily="18" charset="0"/>
                <a:cs typeface="Times New Roman" pitchFamily="18" charset="0"/>
              </a:rPr>
              <a:t>– </a:t>
            </a:r>
          </a:p>
          <a:p>
            <a:pPr indent="457200" algn="just"/>
            <a:r>
              <a:rPr lang="en-US" sz="2000" b="1" dirty="0" smtClean="0">
                <a:latin typeface="Times New Roman" pitchFamily="18" charset="0"/>
                <a:cs typeface="Times New Roman" pitchFamily="18" charset="0"/>
              </a:rPr>
              <a:t>      Length </a:t>
            </a:r>
            <a:r>
              <a:rPr lang="en-US" sz="2000" b="1" dirty="0">
                <a:latin typeface="Times New Roman" pitchFamily="18" charset="0"/>
                <a:cs typeface="Times New Roman" pitchFamily="18" charset="0"/>
              </a:rPr>
              <a:t>and Rank</a:t>
            </a:r>
            <a:r>
              <a:rPr lang="en-US" sz="2000" b="1" dirty="0" smtClean="0">
                <a:latin typeface="Times New Roman" pitchFamily="18" charset="0"/>
                <a:cs typeface="Times New Roman" pitchFamily="18" charset="0"/>
              </a:rPr>
              <a:t>.</a:t>
            </a:r>
          </a:p>
          <a:p>
            <a:pPr indent="457200" algn="just"/>
            <a:r>
              <a:rPr lang="en-US" sz="2000" dirty="0" smtClean="0">
                <a:latin typeface="Times New Roman" pitchFamily="18" charset="0"/>
                <a:cs typeface="Times New Roman" pitchFamily="18" charset="0"/>
              </a:rPr>
              <a:t>The </a:t>
            </a:r>
            <a:r>
              <a:rPr lang="en-US" sz="2000" b="1" dirty="0">
                <a:latin typeface="Times New Roman" pitchFamily="18" charset="0"/>
                <a:cs typeface="Times New Roman" pitchFamily="18" charset="0"/>
              </a:rPr>
              <a:t>Rank</a:t>
            </a:r>
            <a:r>
              <a:rPr lang="en-US" sz="2000" dirty="0">
                <a:latin typeface="Times New Roman" pitchFamily="18" charset="0"/>
                <a:cs typeface="Times New Roman" pitchFamily="18" charset="0"/>
              </a:rPr>
              <a:t> property </a:t>
            </a:r>
            <a:r>
              <a:rPr lang="en-US" sz="2000" dirty="0" smtClean="0">
                <a:latin typeface="Times New Roman" pitchFamily="18" charset="0"/>
                <a:cs typeface="Times New Roman" pitchFamily="18" charset="0"/>
              </a:rPr>
              <a:t> - indicates </a:t>
            </a:r>
            <a:r>
              <a:rPr lang="en-US" sz="2000" dirty="0">
                <a:latin typeface="Times New Roman" pitchFamily="18" charset="0"/>
                <a:cs typeface="Times New Roman" pitchFamily="18" charset="0"/>
              </a:rPr>
              <a:t>the number of dimension in the array. These properties are helpful when determining the bounds of an array when doing </a:t>
            </a:r>
            <a:r>
              <a:rPr lang="en-US" sz="2000" i="1" dirty="0">
                <a:latin typeface="Times New Roman" pitchFamily="18" charset="0"/>
                <a:cs typeface="Times New Roman" pitchFamily="18" charset="0"/>
              </a:rPr>
              <a:t>for </a:t>
            </a:r>
            <a:r>
              <a:rPr lang="en-US" sz="2000" dirty="0">
                <a:latin typeface="Times New Roman" pitchFamily="18" charset="0"/>
                <a:cs typeface="Times New Roman" pitchFamily="18" charset="0"/>
              </a:rPr>
              <a:t>or</a:t>
            </a:r>
            <a:r>
              <a:rPr lang="en-US" sz="2000" i="1" dirty="0">
                <a:latin typeface="Times New Roman" pitchFamily="18" charset="0"/>
                <a:cs typeface="Times New Roman" pitchFamily="18" charset="0"/>
              </a:rPr>
              <a:t> while </a:t>
            </a:r>
            <a:r>
              <a:rPr lang="en-US" sz="2000" dirty="0">
                <a:latin typeface="Times New Roman" pitchFamily="18" charset="0"/>
                <a:cs typeface="Times New Roman" pitchFamily="18" charset="0"/>
              </a:rPr>
              <a:t>loops. </a:t>
            </a:r>
            <a:r>
              <a:rPr lang="en-US" sz="2000" b="1" dirty="0" smtClean="0">
                <a:latin typeface="Times New Roman" pitchFamily="18" charset="0"/>
                <a:cs typeface="Times New Roman" pitchFamily="18" charset="0"/>
              </a:rPr>
              <a:t> </a:t>
            </a:r>
          </a:p>
          <a:p>
            <a:pPr indent="457200" algn="just"/>
            <a:r>
              <a:rPr lang="en-US" sz="2000" dirty="0">
                <a:latin typeface="Times New Roman" pitchFamily="18" charset="0"/>
                <a:cs typeface="Times New Roman" pitchFamily="18" charset="0"/>
              </a:rPr>
              <a:t>The </a:t>
            </a:r>
            <a:r>
              <a:rPr lang="en-US" sz="2000" b="1" dirty="0">
                <a:latin typeface="Times New Roman" pitchFamily="18" charset="0"/>
                <a:cs typeface="Times New Roman" pitchFamily="18" charset="0"/>
              </a:rPr>
              <a:t>Clone</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 method </a:t>
            </a:r>
            <a:r>
              <a:rPr lang="en-US" sz="2000" dirty="0">
                <a:latin typeface="Times New Roman" pitchFamily="18" charset="0"/>
                <a:cs typeface="Times New Roman" pitchFamily="18" charset="0"/>
              </a:rPr>
              <a:t>is used to make a </a:t>
            </a:r>
            <a:r>
              <a:rPr lang="en-US" sz="2000" i="1" dirty="0">
                <a:latin typeface="Times New Roman" pitchFamily="18" charset="0"/>
                <a:cs typeface="Times New Roman" pitchFamily="18" charset="0"/>
              </a:rPr>
              <a:t>shallow copy </a:t>
            </a:r>
            <a:r>
              <a:rPr lang="en-US" sz="2000" dirty="0">
                <a:latin typeface="Times New Roman" pitchFamily="18" charset="0"/>
                <a:cs typeface="Times New Roman" pitchFamily="18" charset="0"/>
              </a:rPr>
              <a:t>of the array, while the </a:t>
            </a:r>
            <a:r>
              <a:rPr lang="en-US" sz="2000" dirty="0" err="1">
                <a:latin typeface="Times New Roman" pitchFamily="18" charset="0"/>
                <a:cs typeface="Times New Roman" pitchFamily="18" charset="0"/>
              </a:rPr>
              <a:t>CopyTo</a:t>
            </a:r>
            <a:r>
              <a:rPr lang="en-US" sz="2000" dirty="0">
                <a:latin typeface="Times New Roman" pitchFamily="18" charset="0"/>
                <a:cs typeface="Times New Roman" pitchFamily="18" charset="0"/>
              </a:rPr>
              <a:t> method copies the elements of the array to another array. </a:t>
            </a:r>
            <a:endParaRPr lang="ru-RU" sz="2000" b="1" dirty="0">
              <a:latin typeface="Times New Roman" pitchFamily="18" charset="0"/>
              <a:cs typeface="Times New Roman" pitchFamily="18" charset="0"/>
            </a:endParaRPr>
          </a:p>
        </p:txBody>
      </p:sp>
      <p:sp>
        <p:nvSpPr>
          <p:cNvPr id="3" name="Прямоугольник 2"/>
          <p:cNvSpPr/>
          <p:nvPr/>
        </p:nvSpPr>
        <p:spPr>
          <a:xfrm>
            <a:off x="1010796" y="793263"/>
            <a:ext cx="1072922" cy="461665"/>
          </a:xfrm>
          <a:prstGeom prst="rect">
            <a:avLst/>
          </a:prstGeom>
        </p:spPr>
        <p:txBody>
          <a:bodyPr wrap="none">
            <a:spAutoFit/>
          </a:bodyPr>
          <a:lstStyle/>
          <a:p>
            <a:r>
              <a:rPr lang="en-US" sz="2400" b="1" dirty="0"/>
              <a:t>Arrays</a:t>
            </a:r>
            <a:r>
              <a:rPr lang="en-US" sz="2400" b="1" dirty="0">
                <a:solidFill>
                  <a:prstClr val="black"/>
                </a:solidFill>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4" name="Прямоугольник 3"/>
          <p:cNvSpPr/>
          <p:nvPr/>
        </p:nvSpPr>
        <p:spPr>
          <a:xfrm>
            <a:off x="2195736" y="348625"/>
            <a:ext cx="5047407" cy="400110"/>
          </a:xfrm>
          <a:prstGeom prst="rect">
            <a:avLst/>
          </a:prstGeom>
        </p:spPr>
        <p:txBody>
          <a:bodyPr wrap="none">
            <a:spAutoFit/>
          </a:bodyPr>
          <a:lstStyle/>
          <a:p>
            <a:r>
              <a:rPr lang="en-US" sz="2000" b="1" dirty="0">
                <a:latin typeface="Times New Roman" pitchFamily="18" charset="0"/>
                <a:cs typeface="Times New Roman" pitchFamily="18" charset="0"/>
              </a:rPr>
              <a:t>WORKING </a:t>
            </a:r>
            <a:r>
              <a:rPr lang="en-US" sz="2000" b="1" dirty="0" smtClean="0">
                <a:latin typeface="Times New Roman" pitchFamily="18" charset="0"/>
                <a:cs typeface="Times New Roman" pitchFamily="18" charset="0"/>
              </a:rPr>
              <a:t>WITH DATA </a:t>
            </a:r>
            <a:r>
              <a:rPr lang="en-US" sz="2000" b="1" dirty="0">
                <a:latin typeface="Times New Roman" pitchFamily="18" charset="0"/>
                <a:cs typeface="Times New Roman" pitchFamily="18" charset="0"/>
              </a:rPr>
              <a:t>COLLECTIONS </a:t>
            </a:r>
            <a:endParaRPr lang="ru-RU" sz="20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2885" y="4170076"/>
            <a:ext cx="6624736" cy="191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Номер слайда 4"/>
          <p:cNvSpPr>
            <a:spLocks noGrp="1"/>
          </p:cNvSpPr>
          <p:nvPr>
            <p:ph type="sldNum" sz="quarter" idx="12"/>
          </p:nvPr>
        </p:nvSpPr>
        <p:spPr/>
        <p:txBody>
          <a:bodyPr/>
          <a:lstStyle/>
          <a:p>
            <a:fld id="{B6AA0544-88D5-4893-90E4-ED1C54E0A194}" type="slidenum">
              <a:rPr lang="ru-RU" sz="1400" smtClean="0"/>
              <a:t>2</a:t>
            </a:fld>
            <a:endParaRPr lang="ru-RU" sz="1400"/>
          </a:p>
        </p:txBody>
      </p:sp>
    </p:spTree>
    <p:extLst>
      <p:ext uri="{BB962C8B-B14F-4D97-AF65-F5344CB8AC3E}">
        <p14:creationId xmlns:p14="http://schemas.microsoft.com/office/powerpoint/2010/main" val="13439883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476672"/>
            <a:ext cx="3829895" cy="461665"/>
          </a:xfrm>
          <a:prstGeom prst="rect">
            <a:avLst/>
          </a:prstGeom>
        </p:spPr>
        <p:txBody>
          <a:bodyPr wrap="none">
            <a:spAutoFit/>
          </a:bodyPr>
          <a:lstStyle/>
          <a:p>
            <a:r>
              <a:rPr lang="en-US" sz="2400" b="1" dirty="0" err="1">
                <a:latin typeface="Times New Roman" pitchFamily="18" charset="0"/>
                <a:cs typeface="Times New Roman" pitchFamily="18" charset="0"/>
              </a:rPr>
              <a:t>System.Collections.Generic</a:t>
            </a:r>
            <a:r>
              <a:rPr lang="en-US" sz="2400" b="1"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3" name="Прямоугольник 2"/>
          <p:cNvSpPr/>
          <p:nvPr/>
        </p:nvSpPr>
        <p:spPr>
          <a:xfrm>
            <a:off x="674548" y="972835"/>
            <a:ext cx="7611816" cy="2308324"/>
          </a:xfrm>
          <a:prstGeom prst="rect">
            <a:avLst/>
          </a:prstGeom>
        </p:spPr>
        <p:txBody>
          <a:bodyPr wrap="square">
            <a:spAutoFit/>
          </a:bodyPr>
          <a:lstStyle/>
          <a:p>
            <a:pPr indent="457200" algn="just">
              <a:spcAft>
                <a:spcPts val="0"/>
              </a:spcAft>
            </a:pPr>
            <a:r>
              <a:rPr lang="en-US" sz="2400" dirty="0">
                <a:latin typeface="Times New Roman"/>
                <a:ea typeface="Calibri"/>
                <a:cs typeface="Times New Roman"/>
              </a:rPr>
              <a:t>The </a:t>
            </a:r>
            <a:r>
              <a:rPr lang="en-US" sz="2400" dirty="0" err="1">
                <a:latin typeface="Times New Roman"/>
                <a:ea typeface="Calibri"/>
                <a:cs typeface="Times New Roman"/>
              </a:rPr>
              <a:t>System.Collections.Generic</a:t>
            </a:r>
            <a:r>
              <a:rPr lang="en-US" sz="2400" dirty="0">
                <a:latin typeface="Times New Roman"/>
                <a:ea typeface="Calibri"/>
                <a:cs typeface="Times New Roman"/>
              </a:rPr>
              <a:t> namespace contains classes that are used when you know the type of data to be stored in the collection and you want all elements in the collection to be of the same type. Table 9-5 lists the types in the </a:t>
            </a:r>
            <a:r>
              <a:rPr lang="en-US" sz="2400" dirty="0" err="1">
                <a:latin typeface="Times New Roman"/>
                <a:ea typeface="Calibri"/>
                <a:cs typeface="Times New Roman"/>
              </a:rPr>
              <a:t>System.Collections.Generic</a:t>
            </a:r>
            <a:r>
              <a:rPr lang="en-US" sz="2400" dirty="0">
                <a:latin typeface="Times New Roman"/>
                <a:ea typeface="Calibri"/>
                <a:cs typeface="Times New Roman"/>
              </a:rPr>
              <a:t> namespace. These types are described in detail in the following sections.</a:t>
            </a:r>
            <a:endParaRPr lang="ru-RU" sz="2400" dirty="0">
              <a:ea typeface="Calibri"/>
              <a:cs typeface="Times New Roman"/>
            </a:endParaRPr>
          </a:p>
        </p:txBody>
      </p:sp>
      <p:sp>
        <p:nvSpPr>
          <p:cNvPr id="4" name="Прямоугольник 3"/>
          <p:cNvSpPr/>
          <p:nvPr/>
        </p:nvSpPr>
        <p:spPr>
          <a:xfrm>
            <a:off x="674548" y="3501008"/>
            <a:ext cx="7586350" cy="1938992"/>
          </a:xfrm>
          <a:prstGeom prst="rect">
            <a:avLst/>
          </a:prstGeom>
        </p:spPr>
        <p:txBody>
          <a:bodyPr wrap="square">
            <a:spAutoFit/>
          </a:bodyPr>
          <a:lstStyle/>
          <a:p>
            <a:pPr indent="457200" algn="just"/>
            <a:r>
              <a:rPr lang="en-US" sz="2400" i="1" dirty="0">
                <a:latin typeface="Times New Roman" pitchFamily="18" charset="0"/>
                <a:cs typeface="Times New Roman" pitchFamily="18" charset="0"/>
              </a:rPr>
              <a:t>Use Generic Type Whenever </a:t>
            </a:r>
            <a:r>
              <a:rPr lang="en-US" sz="2400" i="1" dirty="0" smtClean="0">
                <a:latin typeface="Times New Roman" pitchFamily="18" charset="0"/>
                <a:cs typeface="Times New Roman" pitchFamily="18" charset="0"/>
              </a:rPr>
              <a:t>Possible</a:t>
            </a:r>
          </a:p>
          <a:p>
            <a:pPr indent="457200" algn="just"/>
            <a:r>
              <a:rPr lang="en-US" sz="2400" dirty="0">
                <a:latin typeface="Times New Roman" pitchFamily="18" charset="0"/>
                <a:cs typeface="Times New Roman" pitchFamily="18" charset="0"/>
              </a:rPr>
              <a:t>It is considered best practice to use a collection from the Generic namespace because they provide type-safety along with performance gains compared to the non-generic collections.</a:t>
            </a:r>
            <a:endParaRPr lang="ru-RU" sz="2400"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B6AA0544-88D5-4893-90E4-ED1C54E0A194}" type="slidenum">
              <a:rPr lang="ru-RU" smtClean="0"/>
              <a:t>20</a:t>
            </a:fld>
            <a:endParaRPr lang="ru-RU"/>
          </a:p>
        </p:txBody>
      </p:sp>
    </p:spTree>
    <p:extLst>
      <p:ext uri="{BB962C8B-B14F-4D97-AF65-F5344CB8AC3E}">
        <p14:creationId xmlns:p14="http://schemas.microsoft.com/office/powerpoint/2010/main" val="2929789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6218" y="1014736"/>
            <a:ext cx="4047070" cy="369332"/>
          </a:xfrm>
          <a:prstGeom prst="rect">
            <a:avLst/>
          </a:prstGeom>
        </p:spPr>
        <p:txBody>
          <a:bodyPr wrap="none">
            <a:spAutoFit/>
          </a:bodyPr>
          <a:lstStyle/>
          <a:p>
            <a:r>
              <a:rPr lang="en-US" sz="1600" b="1" dirty="0">
                <a:solidFill>
                  <a:srgbClr val="000000"/>
                </a:solidFill>
                <a:latin typeface="Proxima Nova Rg"/>
              </a:rPr>
              <a:t>TABLE 4</a:t>
            </a:r>
            <a:r>
              <a:rPr lang="en-US" sz="1600" b="1" dirty="0" smtClean="0">
                <a:solidFill>
                  <a:srgbClr val="000000"/>
                </a:solidFill>
                <a:latin typeface="Proxima Nova Rg"/>
              </a:rPr>
              <a:t>: </a:t>
            </a:r>
            <a:r>
              <a:rPr lang="en-US" dirty="0">
                <a:solidFill>
                  <a:srgbClr val="000000"/>
                </a:solidFill>
                <a:latin typeface="Proxima Nova Rg"/>
              </a:rPr>
              <a:t>System Collections Generic </a:t>
            </a:r>
            <a:endParaRPr lang="ru-RU" dirty="0"/>
          </a:p>
        </p:txBody>
      </p:sp>
      <p:sp>
        <p:nvSpPr>
          <p:cNvPr id="3" name="Прямоугольник 2"/>
          <p:cNvSpPr/>
          <p:nvPr/>
        </p:nvSpPr>
        <p:spPr>
          <a:xfrm>
            <a:off x="683568" y="476672"/>
            <a:ext cx="3688830" cy="461665"/>
          </a:xfrm>
          <a:prstGeom prst="rect">
            <a:avLst/>
          </a:prstGeom>
        </p:spPr>
        <p:txBody>
          <a:bodyPr wrap="none">
            <a:spAutoFit/>
          </a:bodyPr>
          <a:lstStyle/>
          <a:p>
            <a:r>
              <a:rPr lang="en-US" sz="2400" b="1" dirty="0" err="1"/>
              <a:t>System.Collections.Generic</a:t>
            </a:r>
            <a:r>
              <a:rPr lang="en-US" b="1" dirty="0"/>
              <a:t> </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979117425"/>
              </p:ext>
            </p:extLst>
          </p:nvPr>
        </p:nvGraphicFramePr>
        <p:xfrm>
          <a:off x="644497" y="1484784"/>
          <a:ext cx="7776864" cy="4431630"/>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5616624">
                  <a:extLst>
                    <a:ext uri="{9D8B030D-6E8A-4147-A177-3AD203B41FA5}">
                      <a16:colId xmlns:a16="http://schemas.microsoft.com/office/drawing/2014/main" val="20001"/>
                    </a:ext>
                  </a:extLst>
                </a:gridCol>
              </a:tblGrid>
              <a:tr h="524869">
                <a:tc>
                  <a:txBody>
                    <a:bodyPr/>
                    <a:lstStyle/>
                    <a:p>
                      <a:pPr algn="ctr"/>
                      <a:r>
                        <a:rPr lang="en-US" sz="2000" b="1" i="0" u="none" strike="noStrike" kern="1200" baseline="0" dirty="0" smtClean="0">
                          <a:solidFill>
                            <a:schemeClr val="lt1"/>
                          </a:solidFill>
                          <a:latin typeface="Times New Roman" pitchFamily="18" charset="0"/>
                          <a:ea typeface="+mn-ea"/>
                          <a:cs typeface="Times New Roman" pitchFamily="18" charset="0"/>
                        </a:rPr>
                        <a:t>COLLECTION NAME </a:t>
                      </a:r>
                      <a:endParaRPr lang="ru-RU" sz="2000" dirty="0">
                        <a:latin typeface="Times New Roman" pitchFamily="18" charset="0"/>
                        <a:cs typeface="Times New Roman" pitchFamily="18" charset="0"/>
                      </a:endParaRPr>
                    </a:p>
                  </a:txBody>
                  <a:tcPr/>
                </a:tc>
                <a:tc>
                  <a:txBody>
                    <a:bodyPr/>
                    <a:lstStyle/>
                    <a:p>
                      <a:pPr algn="ctr"/>
                      <a:r>
                        <a:rPr lang="en-US" sz="2000" b="1" i="0" u="none" strike="noStrike" kern="1200" baseline="0" dirty="0" smtClean="0">
                          <a:solidFill>
                            <a:schemeClr val="lt1"/>
                          </a:solidFill>
                          <a:latin typeface="Times New Roman" pitchFamily="18" charset="0"/>
                          <a:ea typeface="+mn-ea"/>
                          <a:cs typeface="Times New Roman" pitchFamily="18" charset="0"/>
                        </a:rPr>
                        <a:t>DESCRIPTION </a:t>
                      </a:r>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643354">
                <a:tc>
                  <a:txBody>
                    <a:bodyPr/>
                    <a:lstStyle/>
                    <a:p>
                      <a:r>
                        <a:rPr lang="en-US" sz="2000" b="0" i="0" u="none" strike="noStrike" kern="1200" baseline="0" dirty="0" smtClean="0">
                          <a:solidFill>
                            <a:schemeClr val="dk1"/>
                          </a:solidFill>
                          <a:latin typeface="Times New Roman" pitchFamily="18" charset="0"/>
                          <a:ea typeface="+mn-ea"/>
                          <a:cs typeface="Times New Roman" pitchFamily="18" charset="0"/>
                        </a:rPr>
                        <a:t>Dictionary&lt;</a:t>
                      </a:r>
                      <a:r>
                        <a:rPr lang="en-US" sz="2000" b="0" i="0" u="none" strike="noStrike" kern="1200" baseline="0" dirty="0" err="1" smtClean="0">
                          <a:solidFill>
                            <a:schemeClr val="dk1"/>
                          </a:solidFill>
                          <a:latin typeface="Times New Roman" pitchFamily="18" charset="0"/>
                          <a:ea typeface="+mn-ea"/>
                          <a:cs typeface="Times New Roman" pitchFamily="18" charset="0"/>
                        </a:rPr>
                        <a:t>TKey</a:t>
                      </a:r>
                      <a:r>
                        <a:rPr lang="en-US" sz="2000" b="0" i="0" u="none" strike="noStrike" kern="1200" baseline="0" dirty="0" smtClean="0">
                          <a:solidFill>
                            <a:schemeClr val="dk1"/>
                          </a:solidFill>
                          <a:latin typeface="Times New Roman" pitchFamily="18" charset="0"/>
                          <a:ea typeface="+mn-ea"/>
                          <a:cs typeface="Times New Roman" pitchFamily="18" charset="0"/>
                        </a:rPr>
                        <a:t>, </a:t>
                      </a:r>
                      <a:r>
                        <a:rPr lang="en-US" sz="2000" b="0" i="0" u="none" strike="noStrike" kern="1200" baseline="0" dirty="0" err="1" smtClean="0">
                          <a:solidFill>
                            <a:schemeClr val="dk1"/>
                          </a:solidFill>
                          <a:latin typeface="Times New Roman" pitchFamily="18" charset="0"/>
                          <a:ea typeface="+mn-ea"/>
                          <a:cs typeface="Times New Roman" pitchFamily="18" charset="0"/>
                        </a:rPr>
                        <a:t>TValue</a:t>
                      </a:r>
                      <a:r>
                        <a:rPr lang="en-US" sz="2000" b="0" i="0" u="none" strike="noStrike" kern="1200" baseline="0" dirty="0" smtClean="0">
                          <a:solidFill>
                            <a:schemeClr val="dk1"/>
                          </a:solidFill>
                          <a:latin typeface="Times New Roman" pitchFamily="18" charset="0"/>
                          <a:ea typeface="+mn-ea"/>
                          <a:cs typeface="Times New Roman" pitchFamily="18" charset="0"/>
                        </a:rPr>
                        <a:t>&gt; </a:t>
                      </a:r>
                      <a:endParaRPr lang="ru-RU" sz="2000" dirty="0">
                        <a:latin typeface="Times New Roman" pitchFamily="18" charset="0"/>
                        <a:cs typeface="Times New Roman" pitchFamily="18" charset="0"/>
                      </a:endParaRPr>
                    </a:p>
                  </a:txBody>
                  <a:tcPr/>
                </a:tc>
                <a:tc>
                  <a:txBody>
                    <a:bodyPr/>
                    <a:lstStyle/>
                    <a:p>
                      <a:r>
                        <a:rPr lang="en-US" sz="2000" b="0" i="0" u="none" strike="noStrike" kern="1200" baseline="0" dirty="0" smtClean="0">
                          <a:solidFill>
                            <a:schemeClr val="dk1"/>
                          </a:solidFill>
                          <a:latin typeface="Times New Roman" pitchFamily="18" charset="0"/>
                          <a:ea typeface="+mn-ea"/>
                          <a:cs typeface="Times New Roman" pitchFamily="18" charset="0"/>
                        </a:rPr>
                        <a:t>Creates a collection of key\value pairs that are of the same type </a:t>
                      </a:r>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643354">
                <a:tc>
                  <a:txBody>
                    <a:bodyPr/>
                    <a:lstStyle/>
                    <a:p>
                      <a:r>
                        <a:rPr lang="en-US" sz="2000" b="0" i="0" u="none" strike="noStrike" kern="1200" baseline="0" dirty="0" smtClean="0">
                          <a:solidFill>
                            <a:schemeClr val="dk1"/>
                          </a:solidFill>
                          <a:latin typeface="Times New Roman" pitchFamily="18" charset="0"/>
                          <a:ea typeface="+mn-ea"/>
                          <a:cs typeface="Times New Roman" pitchFamily="18" charset="0"/>
                        </a:rPr>
                        <a:t>List&lt;T&gt; </a:t>
                      </a:r>
                      <a:endParaRPr lang="ru-RU" sz="2000" dirty="0">
                        <a:latin typeface="Times New Roman" pitchFamily="18" charset="0"/>
                        <a:cs typeface="Times New Roman" pitchFamily="18" charset="0"/>
                      </a:endParaRPr>
                    </a:p>
                  </a:txBody>
                  <a:tcPr/>
                </a:tc>
                <a:tc>
                  <a:txBody>
                    <a:bodyPr/>
                    <a:lstStyle/>
                    <a:p>
                      <a:r>
                        <a:rPr lang="en-US" sz="2000" b="0" i="0" u="none" strike="noStrike" kern="1200" baseline="0" dirty="0" smtClean="0">
                          <a:solidFill>
                            <a:schemeClr val="dk1"/>
                          </a:solidFill>
                          <a:latin typeface="Times New Roman" pitchFamily="18" charset="0"/>
                          <a:ea typeface="+mn-ea"/>
                          <a:cs typeface="Times New Roman" pitchFamily="18" charset="0"/>
                        </a:rPr>
                        <a:t>Creates a collection of objects that are all the same type </a:t>
                      </a:r>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643354">
                <a:tc>
                  <a:txBody>
                    <a:bodyPr/>
                    <a:lstStyle/>
                    <a:p>
                      <a:r>
                        <a:rPr lang="en-US" sz="2000" b="0" i="0" u="none" strike="noStrike" kern="1200" baseline="0" dirty="0" smtClean="0">
                          <a:solidFill>
                            <a:schemeClr val="dk1"/>
                          </a:solidFill>
                          <a:latin typeface="Times New Roman" pitchFamily="18" charset="0"/>
                          <a:ea typeface="+mn-ea"/>
                          <a:cs typeface="Times New Roman" pitchFamily="18" charset="0"/>
                        </a:rPr>
                        <a:t>Queue&lt;T&gt; </a:t>
                      </a:r>
                      <a:endParaRPr lang="ru-RU" sz="2000" dirty="0">
                        <a:latin typeface="Times New Roman" pitchFamily="18" charset="0"/>
                        <a:cs typeface="Times New Roman" pitchFamily="18" charset="0"/>
                      </a:endParaRPr>
                    </a:p>
                  </a:txBody>
                  <a:tcPr/>
                </a:tc>
                <a:tc>
                  <a:txBody>
                    <a:bodyPr/>
                    <a:lstStyle/>
                    <a:p>
                      <a:r>
                        <a:rPr lang="en-US" sz="2000" b="0" i="0" u="none" strike="noStrike" kern="1200" baseline="0" dirty="0" smtClean="0">
                          <a:solidFill>
                            <a:schemeClr val="dk1"/>
                          </a:solidFill>
                          <a:latin typeface="Times New Roman" pitchFamily="18" charset="0"/>
                          <a:ea typeface="+mn-ea"/>
                          <a:cs typeface="Times New Roman" pitchFamily="18" charset="0"/>
                        </a:rPr>
                        <a:t>Creates a first-in-first-out collection for objects that are all the same type </a:t>
                      </a:r>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926430">
                <a:tc>
                  <a:txBody>
                    <a:bodyPr/>
                    <a:lstStyle/>
                    <a:p>
                      <a:r>
                        <a:rPr lang="en-US" sz="2000" b="0" i="0" u="none" strike="noStrike" kern="1200" baseline="0" dirty="0" err="1" smtClean="0">
                          <a:solidFill>
                            <a:schemeClr val="dk1"/>
                          </a:solidFill>
                          <a:latin typeface="Times New Roman" pitchFamily="18" charset="0"/>
                          <a:ea typeface="+mn-ea"/>
                          <a:cs typeface="Times New Roman" pitchFamily="18" charset="0"/>
                        </a:rPr>
                        <a:t>SortedList</a:t>
                      </a:r>
                      <a:r>
                        <a:rPr lang="en-US" sz="2000" b="0" i="0" u="none" strike="noStrike" kern="1200" baseline="0" dirty="0" smtClean="0">
                          <a:solidFill>
                            <a:schemeClr val="dk1"/>
                          </a:solidFill>
                          <a:latin typeface="Times New Roman" pitchFamily="18" charset="0"/>
                          <a:ea typeface="+mn-ea"/>
                          <a:cs typeface="Times New Roman" pitchFamily="18" charset="0"/>
                        </a:rPr>
                        <a:t>&lt;</a:t>
                      </a:r>
                      <a:r>
                        <a:rPr lang="en-US" sz="2000" b="0" i="0" u="none" strike="noStrike" kern="1200" baseline="0" dirty="0" err="1" smtClean="0">
                          <a:solidFill>
                            <a:schemeClr val="dk1"/>
                          </a:solidFill>
                          <a:latin typeface="Times New Roman" pitchFamily="18" charset="0"/>
                          <a:ea typeface="+mn-ea"/>
                          <a:cs typeface="Times New Roman" pitchFamily="18" charset="0"/>
                        </a:rPr>
                        <a:t>TKey</a:t>
                      </a:r>
                      <a:r>
                        <a:rPr lang="en-US" sz="2000" b="0" i="0" u="none" strike="noStrike" kern="1200" baseline="0" dirty="0" smtClean="0">
                          <a:solidFill>
                            <a:schemeClr val="dk1"/>
                          </a:solidFill>
                          <a:latin typeface="Times New Roman" pitchFamily="18" charset="0"/>
                          <a:ea typeface="+mn-ea"/>
                          <a:cs typeface="Times New Roman" pitchFamily="18" charset="0"/>
                        </a:rPr>
                        <a:t>, </a:t>
                      </a:r>
                      <a:r>
                        <a:rPr lang="en-US" sz="2000" b="0" i="0" u="none" strike="noStrike" kern="1200" baseline="0" dirty="0" err="1" smtClean="0">
                          <a:solidFill>
                            <a:schemeClr val="dk1"/>
                          </a:solidFill>
                          <a:latin typeface="Times New Roman" pitchFamily="18" charset="0"/>
                          <a:ea typeface="+mn-ea"/>
                          <a:cs typeface="Times New Roman" pitchFamily="18" charset="0"/>
                        </a:rPr>
                        <a:t>TValue</a:t>
                      </a:r>
                      <a:r>
                        <a:rPr lang="en-US" sz="2000" b="0" i="0" u="none" strike="noStrike" kern="1200" baseline="0" dirty="0" smtClean="0">
                          <a:solidFill>
                            <a:schemeClr val="dk1"/>
                          </a:solidFill>
                          <a:latin typeface="Times New Roman" pitchFamily="18" charset="0"/>
                          <a:ea typeface="+mn-ea"/>
                          <a:cs typeface="Times New Roman" pitchFamily="18" charset="0"/>
                        </a:rPr>
                        <a:t>&gt; </a:t>
                      </a:r>
                      <a:endParaRPr lang="ru-RU" sz="2000" dirty="0">
                        <a:latin typeface="Times New Roman" pitchFamily="18" charset="0"/>
                        <a:cs typeface="Times New Roman" pitchFamily="18" charset="0"/>
                      </a:endParaRPr>
                    </a:p>
                  </a:txBody>
                  <a:tcPr/>
                </a:tc>
                <a:tc>
                  <a:txBody>
                    <a:bodyPr/>
                    <a:lstStyle/>
                    <a:p>
                      <a:r>
                        <a:rPr lang="en-US" sz="2000" b="0" i="0" u="none" strike="noStrike" kern="1200" baseline="0" dirty="0" smtClean="0">
                          <a:solidFill>
                            <a:schemeClr val="dk1"/>
                          </a:solidFill>
                          <a:latin typeface="Times New Roman" pitchFamily="18" charset="0"/>
                          <a:ea typeface="+mn-ea"/>
                          <a:cs typeface="Times New Roman" pitchFamily="18" charset="0"/>
                        </a:rPr>
                        <a:t>Creates a collection of key\value pairs that are sorted based on the key and must be of the same type </a:t>
                      </a:r>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643354">
                <a:tc>
                  <a:txBody>
                    <a:bodyPr/>
                    <a:lstStyle/>
                    <a:p>
                      <a:r>
                        <a:rPr lang="en-US" sz="2000" b="0" i="0" u="none" strike="noStrike" kern="1200" baseline="0" dirty="0" smtClean="0">
                          <a:solidFill>
                            <a:schemeClr val="dk1"/>
                          </a:solidFill>
                          <a:latin typeface="Times New Roman" pitchFamily="18" charset="0"/>
                          <a:ea typeface="+mn-ea"/>
                          <a:cs typeface="Times New Roman" pitchFamily="18" charset="0"/>
                        </a:rPr>
                        <a:t>Stack&lt;T&gt; </a:t>
                      </a:r>
                      <a:endParaRPr lang="ru-RU" sz="2000" dirty="0">
                        <a:latin typeface="Times New Roman" pitchFamily="18" charset="0"/>
                        <a:cs typeface="Times New Roman" pitchFamily="18" charset="0"/>
                      </a:endParaRPr>
                    </a:p>
                  </a:txBody>
                  <a:tcPr/>
                </a:tc>
                <a:tc>
                  <a:txBody>
                    <a:bodyPr/>
                    <a:lstStyle/>
                    <a:p>
                      <a:r>
                        <a:rPr lang="en-US" sz="2000" b="0" i="0" u="none" strike="noStrike" kern="1200" baseline="0" dirty="0" smtClean="0">
                          <a:solidFill>
                            <a:schemeClr val="dk1"/>
                          </a:solidFill>
                          <a:latin typeface="Times New Roman" pitchFamily="18" charset="0"/>
                          <a:ea typeface="+mn-ea"/>
                          <a:cs typeface="Times New Roman" pitchFamily="18" charset="0"/>
                        </a:rPr>
                        <a:t>Creates a collection of last-in-first-out object that are all of the same type </a:t>
                      </a:r>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bl>
          </a:graphicData>
        </a:graphic>
      </p:graphicFrame>
      <p:sp>
        <p:nvSpPr>
          <p:cNvPr id="5" name="Номер слайда 4"/>
          <p:cNvSpPr>
            <a:spLocks noGrp="1"/>
          </p:cNvSpPr>
          <p:nvPr>
            <p:ph type="sldNum" sz="quarter" idx="12"/>
          </p:nvPr>
        </p:nvSpPr>
        <p:spPr/>
        <p:txBody>
          <a:bodyPr/>
          <a:lstStyle/>
          <a:p>
            <a:fld id="{B6AA0544-88D5-4893-90E4-ED1C54E0A194}" type="slidenum">
              <a:rPr lang="ru-RU" smtClean="0"/>
              <a:t>21</a:t>
            </a:fld>
            <a:endParaRPr lang="ru-RU"/>
          </a:p>
        </p:txBody>
      </p:sp>
    </p:spTree>
    <p:extLst>
      <p:ext uri="{BB962C8B-B14F-4D97-AF65-F5344CB8AC3E}">
        <p14:creationId xmlns:p14="http://schemas.microsoft.com/office/powerpoint/2010/main" val="24464477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476672"/>
            <a:ext cx="7776864" cy="3046988"/>
          </a:xfrm>
          <a:prstGeom prst="rect">
            <a:avLst/>
          </a:prstGeom>
        </p:spPr>
        <p:txBody>
          <a:bodyPr wrap="square">
            <a:spAutoFit/>
          </a:bodyPr>
          <a:lstStyle/>
          <a:p>
            <a:pPr indent="457200"/>
            <a:r>
              <a:rPr lang="en-US" sz="2400" b="1" dirty="0">
                <a:latin typeface="Times New Roman" pitchFamily="18" charset="0"/>
                <a:cs typeface="Times New Roman" pitchFamily="18" charset="0"/>
              </a:rPr>
              <a:t>Dictionary </a:t>
            </a:r>
            <a:endParaRPr lang="en-US" sz="2400" b="1" dirty="0" smtClean="0">
              <a:latin typeface="Times New Roman" pitchFamily="18" charset="0"/>
              <a:cs typeface="Times New Roman" pitchFamily="18" charset="0"/>
            </a:endParaRPr>
          </a:p>
          <a:p>
            <a:pPr indent="457200" algn="just"/>
            <a:endParaRPr lang="ru-RU" sz="2400" dirty="0" smtClean="0">
              <a:latin typeface="Times New Roman" pitchFamily="18" charset="0"/>
              <a:cs typeface="Times New Roman" pitchFamily="18" charset="0"/>
            </a:endParaRPr>
          </a:p>
          <a:p>
            <a:pPr indent="457200" algn="just"/>
            <a:r>
              <a:rPr lang="en-US" sz="2400" dirty="0" smtClean="0">
                <a:latin typeface="Times New Roman" pitchFamily="18" charset="0"/>
                <a:cs typeface="Times New Roman" pitchFamily="18" charset="0"/>
              </a:rPr>
              <a:t>A </a:t>
            </a:r>
            <a:r>
              <a:rPr lang="en-US" sz="2400" dirty="0">
                <a:latin typeface="Times New Roman" pitchFamily="18" charset="0"/>
                <a:cs typeface="Times New Roman" pitchFamily="18" charset="0"/>
              </a:rPr>
              <a:t>Dictionary type enables you to store a set of elements and associate a key for each element. The key, instead of an index, is used to retrieve the element from the dictionary. This can be useful when you want to store data that comes from a table that has an Id column. You can create an object that holds the data and use the record’s Id as the key. </a:t>
            </a:r>
            <a:endParaRPr lang="ru-RU" sz="24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B6AA0544-88D5-4893-90E4-ED1C54E0A194}" type="slidenum">
              <a:rPr lang="ru-RU" smtClean="0"/>
              <a:t>22</a:t>
            </a:fld>
            <a:endParaRPr lang="ru-RU"/>
          </a:p>
        </p:txBody>
      </p:sp>
    </p:spTree>
    <p:extLst>
      <p:ext uri="{BB962C8B-B14F-4D97-AF65-F5344CB8AC3E}">
        <p14:creationId xmlns:p14="http://schemas.microsoft.com/office/powerpoint/2010/main" val="19630548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908720"/>
            <a:ext cx="8046640" cy="4401205"/>
          </a:xfrm>
          <a:prstGeom prst="rect">
            <a:avLst/>
          </a:prstGeom>
        </p:spPr>
        <p:txBody>
          <a:bodyPr wrap="square">
            <a:spAutoFit/>
          </a:bodyPr>
          <a:lstStyle/>
          <a:p>
            <a:r>
              <a:rPr lang="en-US" sz="2000" dirty="0">
                <a:solidFill>
                  <a:srgbClr val="0000FF"/>
                </a:solidFill>
                <a:highlight>
                  <a:srgbClr val="FFFFFF"/>
                </a:highlight>
                <a:latin typeface="Times New Roman" pitchFamily="18" charset="0"/>
                <a:cs typeface="Times New Roman" pitchFamily="18" charset="0"/>
              </a:rPr>
              <a:t>static</a:t>
            </a:r>
            <a:r>
              <a:rPr lang="en-US" sz="2000" dirty="0">
                <a:solidFill>
                  <a:srgbClr val="000000"/>
                </a:solidFill>
                <a:highlight>
                  <a:srgbClr val="FFFFFF"/>
                </a:highlight>
                <a:latin typeface="Times New Roman" pitchFamily="18" charset="0"/>
                <a:cs typeface="Times New Roman" pitchFamily="18" charset="0"/>
              </a:rPr>
              <a:t> </a:t>
            </a:r>
            <a:r>
              <a:rPr lang="en-US" sz="2000" dirty="0">
                <a:solidFill>
                  <a:srgbClr val="0000FF"/>
                </a:solidFill>
                <a:highlight>
                  <a:srgbClr val="FFFFFF"/>
                </a:highlight>
                <a:latin typeface="Times New Roman" pitchFamily="18" charset="0"/>
                <a:cs typeface="Times New Roman" pitchFamily="18" charset="0"/>
              </a:rPr>
              <a:t>void</a:t>
            </a:r>
            <a:r>
              <a:rPr lang="en-US" sz="2000" dirty="0">
                <a:solidFill>
                  <a:srgbClr val="000000"/>
                </a:solidFill>
                <a:highlight>
                  <a:srgbClr val="FFFFFF"/>
                </a:highlight>
                <a:latin typeface="Times New Roman" pitchFamily="18" charset="0"/>
                <a:cs typeface="Times New Roman" pitchFamily="18" charset="0"/>
              </a:rPr>
              <a:t> Sample2()</a:t>
            </a:r>
          </a:p>
          <a:p>
            <a:r>
              <a:rPr lang="ru-RU" sz="2000" dirty="0">
                <a:solidFill>
                  <a:srgbClr val="000000"/>
                </a:solidFill>
                <a:highlight>
                  <a:srgbClr val="FFFFFF"/>
                </a:highlight>
                <a:latin typeface="Times New Roman" pitchFamily="18" charset="0"/>
                <a:cs typeface="Times New Roman" pitchFamily="18" charset="0"/>
              </a:rPr>
              <a:t>{</a:t>
            </a:r>
          </a:p>
          <a:p>
            <a:r>
              <a:rPr lang="en-US" sz="2000" dirty="0">
                <a:solidFill>
                  <a:srgbClr val="000000"/>
                </a:solidFill>
                <a:highlight>
                  <a:srgbClr val="FFFFFF"/>
                </a:highlight>
                <a:latin typeface="Times New Roman" pitchFamily="18" charset="0"/>
                <a:cs typeface="Times New Roman" pitchFamily="18" charset="0"/>
              </a:rPr>
              <a:t>    </a:t>
            </a:r>
            <a:r>
              <a:rPr lang="en-US" sz="2000" dirty="0">
                <a:solidFill>
                  <a:srgbClr val="2B91AF"/>
                </a:solidFill>
                <a:highlight>
                  <a:srgbClr val="FFFFFF"/>
                </a:highlight>
                <a:latin typeface="Times New Roman" pitchFamily="18" charset="0"/>
                <a:cs typeface="Times New Roman" pitchFamily="18" charset="0"/>
              </a:rPr>
              <a:t>Dictionary</a:t>
            </a:r>
            <a:r>
              <a:rPr lang="en-US" sz="2000" dirty="0">
                <a:solidFill>
                  <a:srgbClr val="000000"/>
                </a:solidFill>
                <a:highlight>
                  <a:srgbClr val="FFFFFF"/>
                </a:highlight>
                <a:latin typeface="Times New Roman" pitchFamily="18" charset="0"/>
                <a:cs typeface="Times New Roman" pitchFamily="18" charset="0"/>
              </a:rPr>
              <a:t>&lt;</a:t>
            </a:r>
            <a:r>
              <a:rPr lang="en-US" sz="2000" dirty="0" err="1">
                <a:solidFill>
                  <a:srgbClr val="0000FF"/>
                </a:solidFill>
                <a:highlight>
                  <a:srgbClr val="FFFFFF"/>
                </a:highlight>
                <a:latin typeface="Times New Roman" pitchFamily="18" charset="0"/>
                <a:cs typeface="Times New Roman" pitchFamily="18" charset="0"/>
              </a:rPr>
              <a:t>int</a:t>
            </a:r>
            <a:r>
              <a:rPr lang="en-US" sz="2000" dirty="0">
                <a:solidFill>
                  <a:srgbClr val="000000"/>
                </a:solidFill>
                <a:highlight>
                  <a:srgbClr val="FFFFFF"/>
                </a:highlight>
                <a:latin typeface="Times New Roman" pitchFamily="18" charset="0"/>
                <a:cs typeface="Times New Roman" pitchFamily="18" charset="0"/>
              </a:rPr>
              <a:t>, </a:t>
            </a:r>
            <a:r>
              <a:rPr lang="en-US" sz="2000" dirty="0">
                <a:solidFill>
                  <a:srgbClr val="2B91AF"/>
                </a:solidFill>
                <a:highlight>
                  <a:srgbClr val="FFFFFF"/>
                </a:highlight>
                <a:latin typeface="Times New Roman" pitchFamily="18" charset="0"/>
                <a:cs typeface="Times New Roman" pitchFamily="18" charset="0"/>
              </a:rPr>
              <a:t>MyRecord1</a:t>
            </a:r>
            <a:r>
              <a:rPr lang="en-US" sz="2000" dirty="0">
                <a:solidFill>
                  <a:srgbClr val="000000"/>
                </a:solidFill>
                <a:highlight>
                  <a:srgbClr val="FFFFFF"/>
                </a:highlight>
                <a:latin typeface="Times New Roman" pitchFamily="18" charset="0"/>
                <a:cs typeface="Times New Roman" pitchFamily="18" charset="0"/>
              </a:rPr>
              <a:t>&gt; </a:t>
            </a:r>
            <a:r>
              <a:rPr lang="en-US" sz="2000" dirty="0" err="1">
                <a:solidFill>
                  <a:srgbClr val="000000"/>
                </a:solidFill>
                <a:highlight>
                  <a:srgbClr val="FFFFFF"/>
                </a:highlight>
                <a:latin typeface="Times New Roman" pitchFamily="18" charset="0"/>
                <a:cs typeface="Times New Roman" pitchFamily="18" charset="0"/>
              </a:rPr>
              <a:t>myDictionary</a:t>
            </a:r>
            <a:r>
              <a:rPr lang="en-US" sz="2000" dirty="0">
                <a:solidFill>
                  <a:srgbClr val="000000"/>
                </a:solidFill>
                <a:highlight>
                  <a:srgbClr val="FFFFFF"/>
                </a:highlight>
                <a:latin typeface="Times New Roman" pitchFamily="18" charset="0"/>
                <a:cs typeface="Times New Roman" pitchFamily="18" charset="0"/>
              </a:rPr>
              <a:t> = </a:t>
            </a:r>
            <a:r>
              <a:rPr lang="en-US" sz="2000" dirty="0">
                <a:solidFill>
                  <a:srgbClr val="0000FF"/>
                </a:solidFill>
                <a:highlight>
                  <a:srgbClr val="FFFFFF"/>
                </a:highlight>
                <a:latin typeface="Times New Roman" pitchFamily="18" charset="0"/>
                <a:cs typeface="Times New Roman" pitchFamily="18" charset="0"/>
              </a:rPr>
              <a:t>new</a:t>
            </a:r>
            <a:r>
              <a:rPr lang="en-US" sz="2000" dirty="0">
                <a:solidFill>
                  <a:srgbClr val="000000"/>
                </a:solidFill>
                <a:highlight>
                  <a:srgbClr val="FFFFFF"/>
                </a:highlight>
                <a:latin typeface="Times New Roman" pitchFamily="18" charset="0"/>
                <a:cs typeface="Times New Roman" pitchFamily="18" charset="0"/>
              </a:rPr>
              <a:t> </a:t>
            </a:r>
            <a:r>
              <a:rPr lang="en-US" sz="2000" dirty="0">
                <a:solidFill>
                  <a:srgbClr val="2B91AF"/>
                </a:solidFill>
                <a:highlight>
                  <a:srgbClr val="FFFFFF"/>
                </a:highlight>
                <a:latin typeface="Times New Roman" pitchFamily="18" charset="0"/>
                <a:cs typeface="Times New Roman" pitchFamily="18" charset="0"/>
              </a:rPr>
              <a:t>Dictionary</a:t>
            </a:r>
            <a:r>
              <a:rPr lang="en-US" sz="2000" dirty="0">
                <a:solidFill>
                  <a:srgbClr val="000000"/>
                </a:solidFill>
                <a:highlight>
                  <a:srgbClr val="FFFFFF"/>
                </a:highlight>
                <a:latin typeface="Times New Roman" pitchFamily="18" charset="0"/>
                <a:cs typeface="Times New Roman" pitchFamily="18" charset="0"/>
              </a:rPr>
              <a:t>&lt;</a:t>
            </a:r>
            <a:r>
              <a:rPr lang="en-US" sz="2000" dirty="0" err="1">
                <a:solidFill>
                  <a:srgbClr val="0000FF"/>
                </a:solidFill>
                <a:highlight>
                  <a:srgbClr val="FFFFFF"/>
                </a:highlight>
                <a:latin typeface="Times New Roman" pitchFamily="18" charset="0"/>
                <a:cs typeface="Times New Roman" pitchFamily="18" charset="0"/>
              </a:rPr>
              <a:t>int</a:t>
            </a:r>
            <a:r>
              <a:rPr lang="en-US" sz="2000" dirty="0">
                <a:solidFill>
                  <a:srgbClr val="000000"/>
                </a:solidFill>
                <a:highlight>
                  <a:srgbClr val="FFFFFF"/>
                </a:highlight>
                <a:latin typeface="Times New Roman" pitchFamily="18" charset="0"/>
                <a:cs typeface="Times New Roman" pitchFamily="18" charset="0"/>
              </a:rPr>
              <a:t>, </a:t>
            </a:r>
            <a:r>
              <a:rPr lang="en-US" sz="2000" dirty="0">
                <a:solidFill>
                  <a:srgbClr val="2B91AF"/>
                </a:solidFill>
                <a:highlight>
                  <a:srgbClr val="FFFFFF"/>
                </a:highlight>
                <a:latin typeface="Times New Roman" pitchFamily="18" charset="0"/>
                <a:cs typeface="Times New Roman" pitchFamily="18" charset="0"/>
              </a:rPr>
              <a:t>MyRecord1</a:t>
            </a:r>
            <a:r>
              <a:rPr lang="en-US" sz="2000" dirty="0">
                <a:solidFill>
                  <a:srgbClr val="000000"/>
                </a:solidFill>
                <a:highlight>
                  <a:srgbClr val="FFFFFF"/>
                </a:highlight>
                <a:latin typeface="Times New Roman" pitchFamily="18" charset="0"/>
                <a:cs typeface="Times New Roman" pitchFamily="18" charset="0"/>
              </a:rPr>
              <a:t>&gt;();</a:t>
            </a:r>
          </a:p>
          <a:p>
            <a:r>
              <a:rPr lang="en-US" sz="2000" dirty="0">
                <a:solidFill>
                  <a:srgbClr val="000000"/>
                </a:solidFill>
                <a:highlight>
                  <a:srgbClr val="FFFFFF"/>
                </a:highlight>
                <a:latin typeface="Times New Roman" pitchFamily="18" charset="0"/>
                <a:cs typeface="Times New Roman" pitchFamily="18" charset="0"/>
              </a:rPr>
              <a:t>    </a:t>
            </a:r>
            <a:r>
              <a:rPr lang="en-US" sz="2000" dirty="0" err="1">
                <a:solidFill>
                  <a:srgbClr val="000000"/>
                </a:solidFill>
                <a:highlight>
                  <a:srgbClr val="FFFFFF"/>
                </a:highlight>
                <a:latin typeface="Times New Roman" pitchFamily="18" charset="0"/>
                <a:cs typeface="Times New Roman" pitchFamily="18" charset="0"/>
              </a:rPr>
              <a:t>myDictionary.Add</a:t>
            </a:r>
            <a:r>
              <a:rPr lang="en-US" sz="2000" dirty="0">
                <a:solidFill>
                  <a:srgbClr val="000000"/>
                </a:solidFill>
                <a:highlight>
                  <a:srgbClr val="FFFFFF"/>
                </a:highlight>
                <a:latin typeface="Times New Roman" pitchFamily="18" charset="0"/>
                <a:cs typeface="Times New Roman" pitchFamily="18" charset="0"/>
              </a:rPr>
              <a:t>(5, </a:t>
            </a:r>
            <a:r>
              <a:rPr lang="en-US" sz="2000" dirty="0">
                <a:solidFill>
                  <a:srgbClr val="0000FF"/>
                </a:solidFill>
                <a:highlight>
                  <a:srgbClr val="FFFFFF"/>
                </a:highlight>
                <a:latin typeface="Times New Roman" pitchFamily="18" charset="0"/>
                <a:cs typeface="Times New Roman" pitchFamily="18" charset="0"/>
              </a:rPr>
              <a:t>new</a:t>
            </a:r>
            <a:r>
              <a:rPr lang="en-US" sz="2000" dirty="0">
                <a:solidFill>
                  <a:srgbClr val="000000"/>
                </a:solidFill>
                <a:highlight>
                  <a:srgbClr val="FFFFFF"/>
                </a:highlight>
                <a:latin typeface="Times New Roman" pitchFamily="18" charset="0"/>
                <a:cs typeface="Times New Roman" pitchFamily="18" charset="0"/>
              </a:rPr>
              <a:t> </a:t>
            </a:r>
            <a:r>
              <a:rPr lang="en-US" sz="2000" dirty="0">
                <a:solidFill>
                  <a:srgbClr val="2B91AF"/>
                </a:solidFill>
                <a:highlight>
                  <a:srgbClr val="FFFFFF"/>
                </a:highlight>
                <a:latin typeface="Times New Roman" pitchFamily="18" charset="0"/>
                <a:cs typeface="Times New Roman" pitchFamily="18" charset="0"/>
              </a:rPr>
              <a:t>MyRecord1</a:t>
            </a:r>
            <a:r>
              <a:rPr lang="en-US" sz="2000" dirty="0">
                <a:solidFill>
                  <a:srgbClr val="000000"/>
                </a:solidFill>
                <a:highlight>
                  <a:srgbClr val="FFFFFF"/>
                </a:highlight>
                <a:latin typeface="Times New Roman" pitchFamily="18" charset="0"/>
                <a:cs typeface="Times New Roman" pitchFamily="18" charset="0"/>
              </a:rPr>
              <a:t>() { ID = 5, </a:t>
            </a:r>
            <a:r>
              <a:rPr lang="en-US" sz="2000" dirty="0" err="1">
                <a:solidFill>
                  <a:srgbClr val="000000"/>
                </a:solidFill>
                <a:highlight>
                  <a:srgbClr val="FFFFFF"/>
                </a:highlight>
                <a:latin typeface="Times New Roman" pitchFamily="18" charset="0"/>
                <a:cs typeface="Times New Roman" pitchFamily="18" charset="0"/>
              </a:rPr>
              <a:t>FirstName</a:t>
            </a:r>
            <a:r>
              <a:rPr lang="en-US" sz="2000" dirty="0">
                <a:solidFill>
                  <a:srgbClr val="000000"/>
                </a:solidFill>
                <a:highlight>
                  <a:srgbClr val="FFFFFF"/>
                </a:highlight>
                <a:latin typeface="Times New Roman" pitchFamily="18" charset="0"/>
                <a:cs typeface="Times New Roman" pitchFamily="18" charset="0"/>
              </a:rPr>
              <a:t> = </a:t>
            </a:r>
            <a:r>
              <a:rPr lang="en-US" sz="2000" dirty="0">
                <a:solidFill>
                  <a:srgbClr val="A31515"/>
                </a:solidFill>
                <a:highlight>
                  <a:srgbClr val="FFFFFF"/>
                </a:highlight>
                <a:latin typeface="Times New Roman" pitchFamily="18" charset="0"/>
                <a:cs typeface="Times New Roman" pitchFamily="18" charset="0"/>
              </a:rPr>
              <a:t>"Bob"</a:t>
            </a:r>
            <a:r>
              <a:rPr lang="en-US" sz="2000" dirty="0">
                <a:solidFill>
                  <a:srgbClr val="000000"/>
                </a:solidFill>
                <a:highlight>
                  <a:srgbClr val="FFFFFF"/>
                </a:highlight>
                <a:latin typeface="Times New Roman" pitchFamily="18" charset="0"/>
                <a:cs typeface="Times New Roman" pitchFamily="18" charset="0"/>
              </a:rPr>
              <a:t>, </a:t>
            </a:r>
            <a:r>
              <a:rPr lang="en-US" sz="2000" dirty="0" err="1">
                <a:solidFill>
                  <a:srgbClr val="000000"/>
                </a:solidFill>
                <a:highlight>
                  <a:srgbClr val="FFFFFF"/>
                </a:highlight>
                <a:latin typeface="Times New Roman" pitchFamily="18" charset="0"/>
                <a:cs typeface="Times New Roman" pitchFamily="18" charset="0"/>
              </a:rPr>
              <a:t>LastName</a:t>
            </a:r>
            <a:r>
              <a:rPr lang="en-US" sz="2000" dirty="0">
                <a:solidFill>
                  <a:srgbClr val="000000"/>
                </a:solidFill>
                <a:highlight>
                  <a:srgbClr val="FFFFFF"/>
                </a:highlight>
                <a:latin typeface="Times New Roman" pitchFamily="18" charset="0"/>
                <a:cs typeface="Times New Roman" pitchFamily="18" charset="0"/>
              </a:rPr>
              <a:t> = </a:t>
            </a:r>
            <a:r>
              <a:rPr lang="en-US" sz="2000" dirty="0">
                <a:solidFill>
                  <a:srgbClr val="A31515"/>
                </a:solidFill>
                <a:highlight>
                  <a:srgbClr val="FFFFFF"/>
                </a:highlight>
                <a:latin typeface="Times New Roman" pitchFamily="18" charset="0"/>
                <a:cs typeface="Times New Roman" pitchFamily="18" charset="0"/>
              </a:rPr>
              <a:t>"Smith"</a:t>
            </a:r>
            <a:r>
              <a:rPr lang="en-US" sz="2000" dirty="0">
                <a:solidFill>
                  <a:srgbClr val="000000"/>
                </a:solidFill>
                <a:highlight>
                  <a:srgbClr val="FFFFFF"/>
                </a:highlight>
                <a:latin typeface="Times New Roman" pitchFamily="18" charset="0"/>
                <a:cs typeface="Times New Roman" pitchFamily="18" charset="0"/>
              </a:rPr>
              <a:t> });</a:t>
            </a:r>
          </a:p>
          <a:p>
            <a:r>
              <a:rPr lang="en-US" sz="2000" dirty="0">
                <a:solidFill>
                  <a:srgbClr val="000000"/>
                </a:solidFill>
                <a:highlight>
                  <a:srgbClr val="FFFFFF"/>
                </a:highlight>
                <a:latin typeface="Times New Roman" pitchFamily="18" charset="0"/>
                <a:cs typeface="Times New Roman" pitchFamily="18" charset="0"/>
              </a:rPr>
              <a:t>    </a:t>
            </a:r>
            <a:r>
              <a:rPr lang="en-US" sz="2000" dirty="0" err="1">
                <a:solidFill>
                  <a:srgbClr val="000000"/>
                </a:solidFill>
                <a:highlight>
                  <a:srgbClr val="FFFFFF"/>
                </a:highlight>
                <a:latin typeface="Times New Roman" pitchFamily="18" charset="0"/>
                <a:cs typeface="Times New Roman" pitchFamily="18" charset="0"/>
              </a:rPr>
              <a:t>myDictionary.Add</a:t>
            </a:r>
            <a:r>
              <a:rPr lang="en-US" sz="2000" dirty="0">
                <a:solidFill>
                  <a:srgbClr val="000000"/>
                </a:solidFill>
                <a:highlight>
                  <a:srgbClr val="FFFFFF"/>
                </a:highlight>
                <a:latin typeface="Times New Roman" pitchFamily="18" charset="0"/>
                <a:cs typeface="Times New Roman" pitchFamily="18" charset="0"/>
              </a:rPr>
              <a:t>(2, </a:t>
            </a:r>
            <a:r>
              <a:rPr lang="en-US" sz="2000" dirty="0">
                <a:solidFill>
                  <a:srgbClr val="0000FF"/>
                </a:solidFill>
                <a:highlight>
                  <a:srgbClr val="FFFFFF"/>
                </a:highlight>
                <a:latin typeface="Times New Roman" pitchFamily="18" charset="0"/>
                <a:cs typeface="Times New Roman" pitchFamily="18" charset="0"/>
              </a:rPr>
              <a:t>new</a:t>
            </a:r>
            <a:r>
              <a:rPr lang="en-US" sz="2000" dirty="0">
                <a:solidFill>
                  <a:srgbClr val="000000"/>
                </a:solidFill>
                <a:highlight>
                  <a:srgbClr val="FFFFFF"/>
                </a:highlight>
                <a:latin typeface="Times New Roman" pitchFamily="18" charset="0"/>
                <a:cs typeface="Times New Roman" pitchFamily="18" charset="0"/>
              </a:rPr>
              <a:t> </a:t>
            </a:r>
            <a:r>
              <a:rPr lang="en-US" sz="2000" dirty="0">
                <a:solidFill>
                  <a:srgbClr val="2B91AF"/>
                </a:solidFill>
                <a:highlight>
                  <a:srgbClr val="FFFFFF"/>
                </a:highlight>
                <a:latin typeface="Times New Roman" pitchFamily="18" charset="0"/>
                <a:cs typeface="Times New Roman" pitchFamily="18" charset="0"/>
              </a:rPr>
              <a:t>MyRecord1</a:t>
            </a:r>
            <a:r>
              <a:rPr lang="en-US" sz="2000" dirty="0">
                <a:solidFill>
                  <a:srgbClr val="000000"/>
                </a:solidFill>
                <a:highlight>
                  <a:srgbClr val="FFFFFF"/>
                </a:highlight>
                <a:latin typeface="Times New Roman" pitchFamily="18" charset="0"/>
                <a:cs typeface="Times New Roman" pitchFamily="18" charset="0"/>
              </a:rPr>
              <a:t>() { ID = 2, </a:t>
            </a:r>
            <a:r>
              <a:rPr lang="en-US" sz="2000" dirty="0" err="1">
                <a:solidFill>
                  <a:srgbClr val="000000"/>
                </a:solidFill>
                <a:highlight>
                  <a:srgbClr val="FFFFFF"/>
                </a:highlight>
                <a:latin typeface="Times New Roman" pitchFamily="18" charset="0"/>
                <a:cs typeface="Times New Roman" pitchFamily="18" charset="0"/>
              </a:rPr>
              <a:t>FirstName</a:t>
            </a:r>
            <a:r>
              <a:rPr lang="en-US" sz="2000" dirty="0">
                <a:solidFill>
                  <a:srgbClr val="000000"/>
                </a:solidFill>
                <a:highlight>
                  <a:srgbClr val="FFFFFF"/>
                </a:highlight>
                <a:latin typeface="Times New Roman" pitchFamily="18" charset="0"/>
                <a:cs typeface="Times New Roman" pitchFamily="18" charset="0"/>
              </a:rPr>
              <a:t> = </a:t>
            </a:r>
            <a:r>
              <a:rPr lang="en-US" sz="2000" dirty="0">
                <a:solidFill>
                  <a:srgbClr val="A31515"/>
                </a:solidFill>
                <a:highlight>
                  <a:srgbClr val="FFFFFF"/>
                </a:highlight>
                <a:latin typeface="Times New Roman" pitchFamily="18" charset="0"/>
                <a:cs typeface="Times New Roman" pitchFamily="18" charset="0"/>
              </a:rPr>
              <a:t>"Jane"</a:t>
            </a:r>
            <a:r>
              <a:rPr lang="en-US" sz="2000" dirty="0">
                <a:solidFill>
                  <a:srgbClr val="000000"/>
                </a:solidFill>
                <a:highlight>
                  <a:srgbClr val="FFFFFF"/>
                </a:highlight>
                <a:latin typeface="Times New Roman" pitchFamily="18" charset="0"/>
                <a:cs typeface="Times New Roman" pitchFamily="18" charset="0"/>
              </a:rPr>
              <a:t>, </a:t>
            </a:r>
            <a:r>
              <a:rPr lang="en-US" sz="2000" dirty="0" err="1">
                <a:solidFill>
                  <a:srgbClr val="000000"/>
                </a:solidFill>
                <a:highlight>
                  <a:srgbClr val="FFFFFF"/>
                </a:highlight>
                <a:latin typeface="Times New Roman" pitchFamily="18" charset="0"/>
                <a:cs typeface="Times New Roman" pitchFamily="18" charset="0"/>
              </a:rPr>
              <a:t>LastName</a:t>
            </a:r>
            <a:r>
              <a:rPr lang="en-US" sz="2000" dirty="0">
                <a:solidFill>
                  <a:srgbClr val="000000"/>
                </a:solidFill>
                <a:highlight>
                  <a:srgbClr val="FFFFFF"/>
                </a:highlight>
                <a:latin typeface="Times New Roman" pitchFamily="18" charset="0"/>
                <a:cs typeface="Times New Roman" pitchFamily="18" charset="0"/>
              </a:rPr>
              <a:t> = </a:t>
            </a:r>
            <a:r>
              <a:rPr lang="en-US" sz="2000" dirty="0">
                <a:solidFill>
                  <a:srgbClr val="A31515"/>
                </a:solidFill>
                <a:highlight>
                  <a:srgbClr val="FFFFFF"/>
                </a:highlight>
                <a:latin typeface="Times New Roman" pitchFamily="18" charset="0"/>
                <a:cs typeface="Times New Roman" pitchFamily="18" charset="0"/>
              </a:rPr>
              <a:t>"Doe"</a:t>
            </a:r>
            <a:r>
              <a:rPr lang="en-US" sz="2000" dirty="0">
                <a:solidFill>
                  <a:srgbClr val="000000"/>
                </a:solidFill>
                <a:highlight>
                  <a:srgbClr val="FFFFFF"/>
                </a:highlight>
                <a:latin typeface="Times New Roman" pitchFamily="18" charset="0"/>
                <a:cs typeface="Times New Roman" pitchFamily="18" charset="0"/>
              </a:rPr>
              <a:t> });</a:t>
            </a:r>
          </a:p>
          <a:p>
            <a:r>
              <a:rPr lang="en-US" sz="2000" dirty="0">
                <a:solidFill>
                  <a:srgbClr val="000000"/>
                </a:solidFill>
                <a:highlight>
                  <a:srgbClr val="FFFFFF"/>
                </a:highlight>
                <a:latin typeface="Times New Roman" pitchFamily="18" charset="0"/>
                <a:cs typeface="Times New Roman" pitchFamily="18" charset="0"/>
              </a:rPr>
              <a:t>    </a:t>
            </a:r>
            <a:r>
              <a:rPr lang="en-US" sz="2000" dirty="0" err="1">
                <a:solidFill>
                  <a:srgbClr val="000000"/>
                </a:solidFill>
                <a:highlight>
                  <a:srgbClr val="FFFFFF"/>
                </a:highlight>
                <a:latin typeface="Times New Roman" pitchFamily="18" charset="0"/>
                <a:cs typeface="Times New Roman" pitchFamily="18" charset="0"/>
              </a:rPr>
              <a:t>myDictionary.Add</a:t>
            </a:r>
            <a:r>
              <a:rPr lang="en-US" sz="2000" dirty="0">
                <a:solidFill>
                  <a:srgbClr val="000000"/>
                </a:solidFill>
                <a:highlight>
                  <a:srgbClr val="FFFFFF"/>
                </a:highlight>
                <a:latin typeface="Times New Roman" pitchFamily="18" charset="0"/>
                <a:cs typeface="Times New Roman" pitchFamily="18" charset="0"/>
              </a:rPr>
              <a:t>(10, </a:t>
            </a:r>
            <a:r>
              <a:rPr lang="en-US" sz="2000" dirty="0">
                <a:solidFill>
                  <a:srgbClr val="0000FF"/>
                </a:solidFill>
                <a:highlight>
                  <a:srgbClr val="FFFFFF"/>
                </a:highlight>
                <a:latin typeface="Times New Roman" pitchFamily="18" charset="0"/>
                <a:cs typeface="Times New Roman" pitchFamily="18" charset="0"/>
              </a:rPr>
              <a:t>new</a:t>
            </a:r>
            <a:r>
              <a:rPr lang="en-US" sz="2000" dirty="0">
                <a:solidFill>
                  <a:srgbClr val="000000"/>
                </a:solidFill>
                <a:highlight>
                  <a:srgbClr val="FFFFFF"/>
                </a:highlight>
                <a:latin typeface="Times New Roman" pitchFamily="18" charset="0"/>
                <a:cs typeface="Times New Roman" pitchFamily="18" charset="0"/>
              </a:rPr>
              <a:t> </a:t>
            </a:r>
            <a:r>
              <a:rPr lang="en-US" sz="2000" dirty="0">
                <a:solidFill>
                  <a:srgbClr val="2B91AF"/>
                </a:solidFill>
                <a:highlight>
                  <a:srgbClr val="FFFFFF"/>
                </a:highlight>
                <a:latin typeface="Times New Roman" pitchFamily="18" charset="0"/>
                <a:cs typeface="Times New Roman" pitchFamily="18" charset="0"/>
              </a:rPr>
              <a:t>MyRecord1</a:t>
            </a:r>
            <a:r>
              <a:rPr lang="en-US" sz="2000" dirty="0">
                <a:solidFill>
                  <a:srgbClr val="000000"/>
                </a:solidFill>
                <a:highlight>
                  <a:srgbClr val="FFFFFF"/>
                </a:highlight>
                <a:latin typeface="Times New Roman" pitchFamily="18" charset="0"/>
                <a:cs typeface="Times New Roman" pitchFamily="18" charset="0"/>
              </a:rPr>
              <a:t>() { ID = 10, </a:t>
            </a:r>
            <a:r>
              <a:rPr lang="en-US" sz="2000" dirty="0" err="1">
                <a:solidFill>
                  <a:srgbClr val="000000"/>
                </a:solidFill>
                <a:highlight>
                  <a:srgbClr val="FFFFFF"/>
                </a:highlight>
                <a:latin typeface="Times New Roman" pitchFamily="18" charset="0"/>
                <a:cs typeface="Times New Roman" pitchFamily="18" charset="0"/>
              </a:rPr>
              <a:t>FirstName</a:t>
            </a:r>
            <a:r>
              <a:rPr lang="en-US" sz="2000" dirty="0">
                <a:solidFill>
                  <a:srgbClr val="000000"/>
                </a:solidFill>
                <a:highlight>
                  <a:srgbClr val="FFFFFF"/>
                </a:highlight>
                <a:latin typeface="Times New Roman" pitchFamily="18" charset="0"/>
                <a:cs typeface="Times New Roman" pitchFamily="18" charset="0"/>
              </a:rPr>
              <a:t> = </a:t>
            </a:r>
            <a:r>
              <a:rPr lang="en-US" sz="2000" dirty="0">
                <a:solidFill>
                  <a:srgbClr val="A31515"/>
                </a:solidFill>
                <a:highlight>
                  <a:srgbClr val="FFFFFF"/>
                </a:highlight>
                <a:latin typeface="Times New Roman" pitchFamily="18" charset="0"/>
                <a:cs typeface="Times New Roman" pitchFamily="18" charset="0"/>
              </a:rPr>
              <a:t>"Bill"</a:t>
            </a:r>
            <a:r>
              <a:rPr lang="en-US" sz="2000" dirty="0">
                <a:solidFill>
                  <a:srgbClr val="000000"/>
                </a:solidFill>
                <a:highlight>
                  <a:srgbClr val="FFFFFF"/>
                </a:highlight>
                <a:latin typeface="Times New Roman" pitchFamily="18" charset="0"/>
                <a:cs typeface="Times New Roman" pitchFamily="18" charset="0"/>
              </a:rPr>
              <a:t>, </a:t>
            </a:r>
            <a:r>
              <a:rPr lang="en-US" sz="2000" dirty="0" err="1">
                <a:solidFill>
                  <a:srgbClr val="000000"/>
                </a:solidFill>
                <a:highlight>
                  <a:srgbClr val="FFFFFF"/>
                </a:highlight>
                <a:latin typeface="Times New Roman" pitchFamily="18" charset="0"/>
                <a:cs typeface="Times New Roman" pitchFamily="18" charset="0"/>
              </a:rPr>
              <a:t>LastName</a:t>
            </a:r>
            <a:r>
              <a:rPr lang="en-US" sz="2000" dirty="0">
                <a:solidFill>
                  <a:srgbClr val="000000"/>
                </a:solidFill>
                <a:highlight>
                  <a:srgbClr val="FFFFFF"/>
                </a:highlight>
                <a:latin typeface="Times New Roman" pitchFamily="18" charset="0"/>
                <a:cs typeface="Times New Roman" pitchFamily="18" charset="0"/>
              </a:rPr>
              <a:t> = </a:t>
            </a:r>
            <a:r>
              <a:rPr lang="en-US" sz="2000" dirty="0">
                <a:solidFill>
                  <a:srgbClr val="A31515"/>
                </a:solidFill>
                <a:highlight>
                  <a:srgbClr val="FFFFFF"/>
                </a:highlight>
                <a:latin typeface="Times New Roman" pitchFamily="18" charset="0"/>
                <a:cs typeface="Times New Roman" pitchFamily="18" charset="0"/>
              </a:rPr>
              <a:t>"Jones"</a:t>
            </a:r>
            <a:r>
              <a:rPr lang="en-US" sz="2000" dirty="0">
                <a:solidFill>
                  <a:srgbClr val="000000"/>
                </a:solidFill>
                <a:highlight>
                  <a:srgbClr val="FFFFFF"/>
                </a:highlight>
                <a:latin typeface="Times New Roman" pitchFamily="18" charset="0"/>
                <a:cs typeface="Times New Roman" pitchFamily="18" charset="0"/>
              </a:rPr>
              <a:t> });</a:t>
            </a:r>
          </a:p>
          <a:p>
            <a:r>
              <a:rPr lang="en-US" sz="2000" dirty="0">
                <a:solidFill>
                  <a:srgbClr val="000000"/>
                </a:solidFill>
                <a:highlight>
                  <a:srgbClr val="FFFFFF"/>
                </a:highlight>
                <a:latin typeface="Times New Roman" pitchFamily="18" charset="0"/>
                <a:cs typeface="Times New Roman" pitchFamily="18" charset="0"/>
              </a:rPr>
              <a:t>    </a:t>
            </a:r>
            <a:r>
              <a:rPr lang="en-US" sz="2000" dirty="0" err="1">
                <a:solidFill>
                  <a:srgbClr val="2B91AF"/>
                </a:solidFill>
                <a:highlight>
                  <a:srgbClr val="FFFFFF"/>
                </a:highlight>
                <a:latin typeface="Times New Roman" pitchFamily="18" charset="0"/>
                <a:cs typeface="Times New Roman" pitchFamily="18" charset="0"/>
              </a:rPr>
              <a:t>Console</a:t>
            </a:r>
            <a:r>
              <a:rPr lang="en-US" sz="2000" dirty="0" err="1">
                <a:solidFill>
                  <a:srgbClr val="000000"/>
                </a:solidFill>
                <a:highlight>
                  <a:srgbClr val="FFFFFF"/>
                </a:highlight>
                <a:latin typeface="Times New Roman" pitchFamily="18" charset="0"/>
                <a:cs typeface="Times New Roman" pitchFamily="18" charset="0"/>
              </a:rPr>
              <a:t>.WriteLine</a:t>
            </a:r>
            <a:r>
              <a:rPr lang="en-US" sz="2000" dirty="0">
                <a:solidFill>
                  <a:srgbClr val="000000"/>
                </a:solidFill>
                <a:highlight>
                  <a:srgbClr val="FFFFFF"/>
                </a:highlight>
                <a:latin typeface="Times New Roman" pitchFamily="18" charset="0"/>
                <a:cs typeface="Times New Roman" pitchFamily="18" charset="0"/>
              </a:rPr>
              <a:t>(</a:t>
            </a:r>
            <a:r>
              <a:rPr lang="en-US" sz="2000" dirty="0" err="1">
                <a:solidFill>
                  <a:srgbClr val="000000"/>
                </a:solidFill>
                <a:highlight>
                  <a:srgbClr val="FFFFFF"/>
                </a:highlight>
                <a:latin typeface="Times New Roman" pitchFamily="18" charset="0"/>
                <a:cs typeface="Times New Roman" pitchFamily="18" charset="0"/>
              </a:rPr>
              <a:t>myDictionary</a:t>
            </a:r>
            <a:r>
              <a:rPr lang="en-US" sz="2000" dirty="0">
                <a:solidFill>
                  <a:srgbClr val="000000"/>
                </a:solidFill>
                <a:highlight>
                  <a:srgbClr val="FFFFFF"/>
                </a:highlight>
                <a:latin typeface="Times New Roman" pitchFamily="18" charset="0"/>
                <a:cs typeface="Times New Roman" pitchFamily="18" charset="0"/>
              </a:rPr>
              <a:t>[5].</a:t>
            </a:r>
            <a:r>
              <a:rPr lang="en-US" sz="2000" dirty="0" err="1">
                <a:solidFill>
                  <a:srgbClr val="000000"/>
                </a:solidFill>
                <a:highlight>
                  <a:srgbClr val="FFFFFF"/>
                </a:highlight>
                <a:latin typeface="Times New Roman" pitchFamily="18" charset="0"/>
                <a:cs typeface="Times New Roman" pitchFamily="18" charset="0"/>
              </a:rPr>
              <a:t>FirstName</a:t>
            </a:r>
            <a:r>
              <a:rPr lang="en-US" sz="2000" dirty="0">
                <a:solidFill>
                  <a:srgbClr val="000000"/>
                </a:solidFill>
                <a:highlight>
                  <a:srgbClr val="FFFFFF"/>
                </a:highlight>
                <a:latin typeface="Times New Roman" pitchFamily="18" charset="0"/>
                <a:cs typeface="Times New Roman" pitchFamily="18" charset="0"/>
              </a:rPr>
              <a:t>);</a:t>
            </a:r>
          </a:p>
          <a:p>
            <a:r>
              <a:rPr lang="en-US" sz="2000" dirty="0">
                <a:solidFill>
                  <a:srgbClr val="000000"/>
                </a:solidFill>
                <a:highlight>
                  <a:srgbClr val="FFFFFF"/>
                </a:highlight>
                <a:latin typeface="Times New Roman" pitchFamily="18" charset="0"/>
                <a:cs typeface="Times New Roman" pitchFamily="18" charset="0"/>
              </a:rPr>
              <a:t>    </a:t>
            </a:r>
            <a:r>
              <a:rPr lang="en-US" sz="2000" dirty="0" err="1">
                <a:solidFill>
                  <a:srgbClr val="2B91AF"/>
                </a:solidFill>
                <a:highlight>
                  <a:srgbClr val="FFFFFF"/>
                </a:highlight>
                <a:latin typeface="Times New Roman" pitchFamily="18" charset="0"/>
                <a:cs typeface="Times New Roman" pitchFamily="18" charset="0"/>
              </a:rPr>
              <a:t>Console</a:t>
            </a:r>
            <a:r>
              <a:rPr lang="en-US" sz="2000" dirty="0" err="1">
                <a:solidFill>
                  <a:srgbClr val="000000"/>
                </a:solidFill>
                <a:highlight>
                  <a:srgbClr val="FFFFFF"/>
                </a:highlight>
                <a:latin typeface="Times New Roman" pitchFamily="18" charset="0"/>
                <a:cs typeface="Times New Roman" pitchFamily="18" charset="0"/>
              </a:rPr>
              <a:t>.WriteLine</a:t>
            </a:r>
            <a:r>
              <a:rPr lang="en-US" sz="2000" dirty="0">
                <a:solidFill>
                  <a:srgbClr val="000000"/>
                </a:solidFill>
                <a:highlight>
                  <a:srgbClr val="FFFFFF"/>
                </a:highlight>
                <a:latin typeface="Times New Roman" pitchFamily="18" charset="0"/>
                <a:cs typeface="Times New Roman" pitchFamily="18" charset="0"/>
              </a:rPr>
              <a:t>(</a:t>
            </a:r>
            <a:r>
              <a:rPr lang="en-US" sz="2000" dirty="0" err="1">
                <a:solidFill>
                  <a:srgbClr val="000000"/>
                </a:solidFill>
                <a:highlight>
                  <a:srgbClr val="FFFFFF"/>
                </a:highlight>
                <a:latin typeface="Times New Roman" pitchFamily="18" charset="0"/>
                <a:cs typeface="Times New Roman" pitchFamily="18" charset="0"/>
              </a:rPr>
              <a:t>myDictionary</a:t>
            </a:r>
            <a:r>
              <a:rPr lang="en-US" sz="2000" dirty="0">
                <a:solidFill>
                  <a:srgbClr val="000000"/>
                </a:solidFill>
                <a:highlight>
                  <a:srgbClr val="FFFFFF"/>
                </a:highlight>
                <a:latin typeface="Times New Roman" pitchFamily="18" charset="0"/>
                <a:cs typeface="Times New Roman" pitchFamily="18" charset="0"/>
              </a:rPr>
              <a:t>[2].</a:t>
            </a:r>
            <a:r>
              <a:rPr lang="en-US" sz="2000" dirty="0" err="1">
                <a:solidFill>
                  <a:srgbClr val="000000"/>
                </a:solidFill>
                <a:highlight>
                  <a:srgbClr val="FFFFFF"/>
                </a:highlight>
                <a:latin typeface="Times New Roman" pitchFamily="18" charset="0"/>
                <a:cs typeface="Times New Roman" pitchFamily="18" charset="0"/>
              </a:rPr>
              <a:t>FirstName</a:t>
            </a:r>
            <a:r>
              <a:rPr lang="en-US" sz="2000" dirty="0">
                <a:solidFill>
                  <a:srgbClr val="000000"/>
                </a:solidFill>
                <a:highlight>
                  <a:srgbClr val="FFFFFF"/>
                </a:highlight>
                <a:latin typeface="Times New Roman" pitchFamily="18" charset="0"/>
                <a:cs typeface="Times New Roman" pitchFamily="18" charset="0"/>
              </a:rPr>
              <a:t>);</a:t>
            </a:r>
          </a:p>
          <a:p>
            <a:r>
              <a:rPr lang="en-US" sz="2000" dirty="0">
                <a:solidFill>
                  <a:srgbClr val="000000"/>
                </a:solidFill>
                <a:highlight>
                  <a:srgbClr val="FFFFFF"/>
                </a:highlight>
                <a:latin typeface="Times New Roman" pitchFamily="18" charset="0"/>
                <a:cs typeface="Times New Roman" pitchFamily="18" charset="0"/>
              </a:rPr>
              <a:t>    </a:t>
            </a:r>
            <a:r>
              <a:rPr lang="en-US" sz="2000" dirty="0" err="1">
                <a:solidFill>
                  <a:srgbClr val="2B91AF"/>
                </a:solidFill>
                <a:highlight>
                  <a:srgbClr val="FFFFFF"/>
                </a:highlight>
                <a:latin typeface="Times New Roman" pitchFamily="18" charset="0"/>
                <a:cs typeface="Times New Roman" pitchFamily="18" charset="0"/>
              </a:rPr>
              <a:t>Console</a:t>
            </a:r>
            <a:r>
              <a:rPr lang="en-US" sz="2000" dirty="0" err="1">
                <a:solidFill>
                  <a:srgbClr val="000000"/>
                </a:solidFill>
                <a:highlight>
                  <a:srgbClr val="FFFFFF"/>
                </a:highlight>
                <a:latin typeface="Times New Roman" pitchFamily="18" charset="0"/>
                <a:cs typeface="Times New Roman" pitchFamily="18" charset="0"/>
              </a:rPr>
              <a:t>.WriteLine</a:t>
            </a:r>
            <a:r>
              <a:rPr lang="en-US" sz="2000" dirty="0">
                <a:solidFill>
                  <a:srgbClr val="000000"/>
                </a:solidFill>
                <a:highlight>
                  <a:srgbClr val="FFFFFF"/>
                </a:highlight>
                <a:latin typeface="Times New Roman" pitchFamily="18" charset="0"/>
                <a:cs typeface="Times New Roman" pitchFamily="18" charset="0"/>
              </a:rPr>
              <a:t>(</a:t>
            </a:r>
            <a:r>
              <a:rPr lang="en-US" sz="2000" dirty="0" err="1">
                <a:solidFill>
                  <a:srgbClr val="000000"/>
                </a:solidFill>
                <a:highlight>
                  <a:srgbClr val="FFFFFF"/>
                </a:highlight>
                <a:latin typeface="Times New Roman" pitchFamily="18" charset="0"/>
                <a:cs typeface="Times New Roman" pitchFamily="18" charset="0"/>
              </a:rPr>
              <a:t>myDictionary</a:t>
            </a:r>
            <a:r>
              <a:rPr lang="en-US" sz="2000" dirty="0">
                <a:solidFill>
                  <a:srgbClr val="000000"/>
                </a:solidFill>
                <a:highlight>
                  <a:srgbClr val="FFFFFF"/>
                </a:highlight>
                <a:latin typeface="Times New Roman" pitchFamily="18" charset="0"/>
                <a:cs typeface="Times New Roman" pitchFamily="18" charset="0"/>
              </a:rPr>
              <a:t>[10].</a:t>
            </a:r>
            <a:r>
              <a:rPr lang="en-US" sz="2000" dirty="0" err="1">
                <a:solidFill>
                  <a:srgbClr val="000000"/>
                </a:solidFill>
                <a:highlight>
                  <a:srgbClr val="FFFFFF"/>
                </a:highlight>
                <a:latin typeface="Times New Roman" pitchFamily="18" charset="0"/>
                <a:cs typeface="Times New Roman" pitchFamily="18" charset="0"/>
              </a:rPr>
              <a:t>FirstName</a:t>
            </a:r>
            <a:r>
              <a:rPr lang="en-US" sz="2000" dirty="0" smtClean="0">
                <a:solidFill>
                  <a:srgbClr val="000000"/>
                </a:solidFill>
                <a:highlight>
                  <a:srgbClr val="FFFFFF"/>
                </a:highlight>
                <a:latin typeface="Times New Roman" pitchFamily="18" charset="0"/>
                <a:cs typeface="Times New Roman" pitchFamily="18" charset="0"/>
              </a:rPr>
              <a:t>);</a:t>
            </a:r>
            <a:endParaRPr lang="ru-RU" sz="2000" dirty="0">
              <a:solidFill>
                <a:srgbClr val="000000"/>
              </a:solidFill>
              <a:highlight>
                <a:srgbClr val="FFFFFF"/>
              </a:highlight>
              <a:latin typeface="Times New Roman" pitchFamily="18" charset="0"/>
              <a:cs typeface="Times New Roman" pitchFamily="18" charset="0"/>
            </a:endParaRPr>
          </a:p>
          <a:p>
            <a:r>
              <a:rPr lang="ru-RU" sz="2000" dirty="0">
                <a:solidFill>
                  <a:srgbClr val="000000"/>
                </a:solidFill>
                <a:highlight>
                  <a:srgbClr val="FFFFFF"/>
                </a:highlight>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4" name="Прямоугольник 3"/>
          <p:cNvSpPr/>
          <p:nvPr/>
        </p:nvSpPr>
        <p:spPr>
          <a:xfrm>
            <a:off x="1043608" y="409654"/>
            <a:ext cx="1662635" cy="461665"/>
          </a:xfrm>
          <a:prstGeom prst="rect">
            <a:avLst/>
          </a:prstGeom>
        </p:spPr>
        <p:txBody>
          <a:bodyPr wrap="none">
            <a:spAutoFit/>
          </a:bodyPr>
          <a:lstStyle/>
          <a:p>
            <a:r>
              <a:rPr lang="en-US" sz="2400" b="1" dirty="0">
                <a:solidFill>
                  <a:prstClr val="black"/>
                </a:solidFill>
                <a:latin typeface="Times New Roman" pitchFamily="18" charset="0"/>
                <a:cs typeface="Times New Roman" pitchFamily="18" charset="0"/>
              </a:rPr>
              <a:t>Dictionary </a:t>
            </a:r>
            <a:endParaRPr lang="ru-RU" dirty="0"/>
          </a:p>
        </p:txBody>
      </p:sp>
      <p:sp>
        <p:nvSpPr>
          <p:cNvPr id="5" name="Прямоугольник 4"/>
          <p:cNvSpPr/>
          <p:nvPr/>
        </p:nvSpPr>
        <p:spPr>
          <a:xfrm>
            <a:off x="755576" y="5445224"/>
            <a:ext cx="8208912" cy="707886"/>
          </a:xfrm>
          <a:prstGeom prst="rect">
            <a:avLst/>
          </a:prstGeom>
        </p:spPr>
        <p:txBody>
          <a:bodyPr wrap="square">
            <a:spAutoFit/>
          </a:bodyPr>
          <a:lstStyle/>
          <a:p>
            <a:pPr indent="457200" algn="just"/>
            <a:r>
              <a:rPr lang="en-US" sz="2000" dirty="0">
                <a:solidFill>
                  <a:srgbClr val="000000"/>
                </a:solidFill>
                <a:latin typeface="Times New Roman" pitchFamily="18" charset="0"/>
                <a:cs typeface="Times New Roman" pitchFamily="18" charset="0"/>
              </a:rPr>
              <a:t>The preceding code will write "</a:t>
            </a:r>
            <a:r>
              <a:rPr lang="en-US" sz="2000" b="1" dirty="0">
                <a:solidFill>
                  <a:srgbClr val="000000"/>
                </a:solidFill>
                <a:latin typeface="Times New Roman" pitchFamily="18" charset="0"/>
                <a:cs typeface="Times New Roman" pitchFamily="18" charset="0"/>
              </a:rPr>
              <a:t>Bob", "Jane", </a:t>
            </a:r>
            <a:r>
              <a:rPr lang="en-US" sz="2000" dirty="0">
                <a:solidFill>
                  <a:srgbClr val="000000"/>
                </a:solidFill>
                <a:latin typeface="Times New Roman" pitchFamily="18" charset="0"/>
                <a:cs typeface="Times New Roman" pitchFamily="18" charset="0"/>
              </a:rPr>
              <a:t>and</a:t>
            </a:r>
            <a:r>
              <a:rPr lang="en-US" sz="2000" b="1" dirty="0">
                <a:solidFill>
                  <a:srgbClr val="000000"/>
                </a:solidFill>
                <a:latin typeface="Times New Roman" pitchFamily="18" charset="0"/>
                <a:cs typeface="Times New Roman" pitchFamily="18" charset="0"/>
              </a:rPr>
              <a:t> "Bill" </a:t>
            </a:r>
            <a:r>
              <a:rPr lang="en-US" sz="2000" dirty="0">
                <a:solidFill>
                  <a:srgbClr val="000000"/>
                </a:solidFill>
                <a:latin typeface="Times New Roman" pitchFamily="18" charset="0"/>
                <a:cs typeface="Times New Roman" pitchFamily="18" charset="0"/>
              </a:rPr>
              <a:t>to the Output window. </a:t>
            </a:r>
            <a:endParaRPr lang="ru-RU" sz="2000" dirty="0">
              <a:latin typeface="Times New Roman" pitchFamily="18" charset="0"/>
              <a:cs typeface="Times New Roman" pitchFamily="18" charset="0"/>
            </a:endParaRPr>
          </a:p>
        </p:txBody>
      </p:sp>
      <p:sp>
        <p:nvSpPr>
          <p:cNvPr id="2" name="Номер слайда 1"/>
          <p:cNvSpPr>
            <a:spLocks noGrp="1"/>
          </p:cNvSpPr>
          <p:nvPr>
            <p:ph type="sldNum" sz="quarter" idx="12"/>
          </p:nvPr>
        </p:nvSpPr>
        <p:spPr/>
        <p:txBody>
          <a:bodyPr/>
          <a:lstStyle/>
          <a:p>
            <a:fld id="{B6AA0544-88D5-4893-90E4-ED1C54E0A194}" type="slidenum">
              <a:rPr lang="ru-RU" smtClean="0"/>
              <a:t>23</a:t>
            </a:fld>
            <a:endParaRPr lang="ru-RU"/>
          </a:p>
        </p:txBody>
      </p:sp>
    </p:spTree>
    <p:extLst>
      <p:ext uri="{BB962C8B-B14F-4D97-AF65-F5344CB8AC3E}">
        <p14:creationId xmlns:p14="http://schemas.microsoft.com/office/powerpoint/2010/main" val="41230532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856238"/>
            <a:ext cx="7920880" cy="707886"/>
          </a:xfrm>
          <a:prstGeom prst="rect">
            <a:avLst/>
          </a:prstGeom>
        </p:spPr>
        <p:txBody>
          <a:bodyPr wrap="square">
            <a:spAutoFit/>
          </a:bodyPr>
          <a:lstStyle/>
          <a:p>
            <a:pPr indent="457200"/>
            <a:r>
              <a:rPr lang="en-US" sz="2000" dirty="0">
                <a:latin typeface="Times New Roman" pitchFamily="18" charset="0"/>
                <a:cs typeface="Times New Roman" pitchFamily="18" charset="0"/>
              </a:rPr>
              <a:t>If you want to know how many elements are in the Dictionary object, you use the Count property, </a:t>
            </a:r>
            <a:endParaRPr lang="ru-RU" sz="2000" dirty="0">
              <a:latin typeface="Times New Roman" pitchFamily="18" charset="0"/>
              <a:cs typeface="Times New Roman" pitchFamily="18" charset="0"/>
            </a:endParaRPr>
          </a:p>
        </p:txBody>
      </p:sp>
      <p:sp>
        <p:nvSpPr>
          <p:cNvPr id="3" name="Прямоугольник 2"/>
          <p:cNvSpPr/>
          <p:nvPr/>
        </p:nvSpPr>
        <p:spPr>
          <a:xfrm>
            <a:off x="683568" y="397277"/>
            <a:ext cx="1662635" cy="461665"/>
          </a:xfrm>
          <a:prstGeom prst="rect">
            <a:avLst/>
          </a:prstGeom>
        </p:spPr>
        <p:txBody>
          <a:bodyPr wrap="none">
            <a:spAutoFit/>
          </a:bodyPr>
          <a:lstStyle/>
          <a:p>
            <a:r>
              <a:rPr lang="en-US" sz="2400" b="1" dirty="0">
                <a:solidFill>
                  <a:prstClr val="black"/>
                </a:solidFill>
                <a:latin typeface="Times New Roman" pitchFamily="18" charset="0"/>
                <a:cs typeface="Times New Roman" pitchFamily="18" charset="0"/>
              </a:rPr>
              <a:t>Dictionary </a:t>
            </a:r>
            <a:endParaRPr lang="ru-RU" dirty="0"/>
          </a:p>
        </p:txBody>
      </p:sp>
      <p:sp>
        <p:nvSpPr>
          <p:cNvPr id="4" name="Прямоугольник 3"/>
          <p:cNvSpPr/>
          <p:nvPr/>
        </p:nvSpPr>
        <p:spPr>
          <a:xfrm>
            <a:off x="670320" y="1742876"/>
            <a:ext cx="7718103" cy="400110"/>
          </a:xfrm>
          <a:prstGeom prst="rect">
            <a:avLst/>
          </a:prstGeom>
        </p:spPr>
        <p:txBody>
          <a:bodyPr wrap="square">
            <a:spAutoFit/>
          </a:bodyPr>
          <a:lstStyle/>
          <a:p>
            <a:r>
              <a:rPr lang="en-US" sz="2000" b="1" dirty="0">
                <a:latin typeface="Times New Roman" pitchFamily="18" charset="0"/>
                <a:cs typeface="Times New Roman" pitchFamily="18" charset="0"/>
              </a:rPr>
              <a:t>TABLE </a:t>
            </a:r>
            <a:r>
              <a:rPr lang="en-US" sz="2000" b="1" dirty="0" smtClean="0">
                <a:latin typeface="Times New Roman" pitchFamily="18" charset="0"/>
                <a:cs typeface="Times New Roman" pitchFamily="18" charset="0"/>
              </a:rPr>
              <a:t>5: </a:t>
            </a:r>
            <a:r>
              <a:rPr lang="en-US" sz="2000" dirty="0">
                <a:latin typeface="Times New Roman" pitchFamily="18" charset="0"/>
                <a:cs typeface="Times New Roman" pitchFamily="18" charset="0"/>
              </a:rPr>
              <a:t>Common System Collections Generic Dictionary Methods </a:t>
            </a:r>
            <a:endParaRPr lang="ru-RU" sz="2000" dirty="0">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798704805"/>
              </p:ext>
            </p:extLst>
          </p:nvPr>
        </p:nvGraphicFramePr>
        <p:xfrm>
          <a:off x="683568" y="2202185"/>
          <a:ext cx="7704856" cy="4003699"/>
        </p:xfrm>
        <a:graphic>
          <a:graphicData uri="http://schemas.openxmlformats.org/drawingml/2006/table">
            <a:tbl>
              <a:tblPr firstRow="1" bandRow="1">
                <a:tableStyleId>{5C22544A-7EE6-4342-B048-85BDC9FD1C3A}</a:tableStyleId>
              </a:tblPr>
              <a:tblGrid>
                <a:gridCol w="2016224">
                  <a:extLst>
                    <a:ext uri="{9D8B030D-6E8A-4147-A177-3AD203B41FA5}">
                      <a16:colId xmlns:a16="http://schemas.microsoft.com/office/drawing/2014/main" val="20000"/>
                    </a:ext>
                  </a:extLst>
                </a:gridCol>
                <a:gridCol w="5688632">
                  <a:extLst>
                    <a:ext uri="{9D8B030D-6E8A-4147-A177-3AD203B41FA5}">
                      <a16:colId xmlns:a16="http://schemas.microsoft.com/office/drawing/2014/main" val="20001"/>
                    </a:ext>
                  </a:extLst>
                </a:gridCol>
              </a:tblGrid>
              <a:tr h="344677">
                <a:tc>
                  <a:txBody>
                    <a:bodyPr/>
                    <a:lstStyle/>
                    <a:p>
                      <a:pPr algn="ctr"/>
                      <a:r>
                        <a:rPr lang="en-US" sz="2400" b="1" i="0" u="none" strike="noStrike" kern="1200" baseline="0" dirty="0" smtClean="0">
                          <a:solidFill>
                            <a:schemeClr val="lt1"/>
                          </a:solidFill>
                          <a:latin typeface="+mn-lt"/>
                          <a:ea typeface="+mn-ea"/>
                          <a:cs typeface="+mn-cs"/>
                        </a:rPr>
                        <a:t>METHOD </a:t>
                      </a:r>
                      <a:endParaRPr lang="ru-RU" sz="2400" dirty="0"/>
                    </a:p>
                  </a:txBody>
                  <a:tcPr/>
                </a:tc>
                <a:tc>
                  <a:txBody>
                    <a:bodyPr/>
                    <a:lstStyle/>
                    <a:p>
                      <a:pPr algn="ctr"/>
                      <a:r>
                        <a:rPr lang="en-US" sz="2400" b="1" i="0" u="none" strike="noStrike" kern="1200" baseline="0" dirty="0" smtClean="0">
                          <a:solidFill>
                            <a:schemeClr val="lt1"/>
                          </a:solidFill>
                          <a:latin typeface="+mn-lt"/>
                          <a:ea typeface="+mn-ea"/>
                          <a:cs typeface="+mn-cs"/>
                        </a:rPr>
                        <a:t>DESCRIPTION </a:t>
                      </a:r>
                      <a:endParaRPr lang="ru-RU" sz="2400" dirty="0"/>
                    </a:p>
                  </a:txBody>
                  <a:tcPr/>
                </a:tc>
                <a:extLst>
                  <a:ext uri="{0D108BD9-81ED-4DB2-BD59-A6C34878D82A}">
                    <a16:rowId xmlns:a16="http://schemas.microsoft.com/office/drawing/2014/main" val="10000"/>
                  </a:ext>
                </a:extLst>
              </a:tr>
              <a:tr h="344677">
                <a:tc>
                  <a:txBody>
                    <a:bodyPr/>
                    <a:lstStyle/>
                    <a:p>
                      <a:r>
                        <a:rPr lang="en-US" sz="2400" b="0" i="0" u="none" strike="noStrike" kern="1200" baseline="0" dirty="0" smtClean="0">
                          <a:solidFill>
                            <a:schemeClr val="dk1"/>
                          </a:solidFill>
                          <a:latin typeface="+mn-lt"/>
                          <a:ea typeface="+mn-ea"/>
                          <a:cs typeface="+mn-cs"/>
                        </a:rPr>
                        <a:t>Add </a:t>
                      </a:r>
                      <a:endParaRPr lang="ru-RU" sz="2400" dirty="0"/>
                    </a:p>
                  </a:txBody>
                  <a:tcPr/>
                </a:tc>
                <a:tc>
                  <a:txBody>
                    <a:bodyPr/>
                    <a:lstStyle/>
                    <a:p>
                      <a:r>
                        <a:rPr lang="en-US" sz="2400" b="0" i="0" u="none" strike="noStrike" kern="1200" baseline="0" dirty="0" smtClean="0">
                          <a:solidFill>
                            <a:schemeClr val="dk1"/>
                          </a:solidFill>
                          <a:latin typeface="+mn-lt"/>
                          <a:ea typeface="+mn-ea"/>
                          <a:cs typeface="+mn-cs"/>
                        </a:rPr>
                        <a:t>Adds a key and value to the dictionary </a:t>
                      </a:r>
                      <a:endParaRPr lang="ru-RU" sz="2400" dirty="0"/>
                    </a:p>
                  </a:txBody>
                  <a:tcPr/>
                </a:tc>
                <a:extLst>
                  <a:ext uri="{0D108BD9-81ED-4DB2-BD59-A6C34878D82A}">
                    <a16:rowId xmlns:a16="http://schemas.microsoft.com/office/drawing/2014/main" val="10001"/>
                  </a:ext>
                </a:extLst>
              </a:tr>
              <a:tr h="620419">
                <a:tc>
                  <a:txBody>
                    <a:bodyPr/>
                    <a:lstStyle/>
                    <a:p>
                      <a:r>
                        <a:rPr lang="en-US" sz="2400" b="0" i="0" u="none" strike="noStrike" kern="1200" baseline="0" dirty="0" smtClean="0">
                          <a:solidFill>
                            <a:schemeClr val="dk1"/>
                          </a:solidFill>
                          <a:latin typeface="+mn-lt"/>
                          <a:ea typeface="+mn-ea"/>
                          <a:cs typeface="+mn-cs"/>
                        </a:rPr>
                        <a:t>Clear </a:t>
                      </a:r>
                      <a:endParaRPr lang="ru-RU" sz="2400" dirty="0"/>
                    </a:p>
                  </a:txBody>
                  <a:tcPr/>
                </a:tc>
                <a:tc>
                  <a:txBody>
                    <a:bodyPr/>
                    <a:lstStyle/>
                    <a:p>
                      <a:r>
                        <a:rPr lang="en-US" sz="2400" b="0" i="0" u="none" strike="noStrike" kern="1200" baseline="0" dirty="0" smtClean="0">
                          <a:solidFill>
                            <a:schemeClr val="dk1"/>
                          </a:solidFill>
                          <a:latin typeface="+mn-lt"/>
                          <a:ea typeface="+mn-ea"/>
                          <a:cs typeface="+mn-cs"/>
                        </a:rPr>
                        <a:t>Removes all the keys and values in the dictionary </a:t>
                      </a:r>
                      <a:endParaRPr lang="ru-RU" sz="2400" dirty="0"/>
                    </a:p>
                  </a:txBody>
                  <a:tcPr/>
                </a:tc>
                <a:extLst>
                  <a:ext uri="{0D108BD9-81ED-4DB2-BD59-A6C34878D82A}">
                    <a16:rowId xmlns:a16="http://schemas.microsoft.com/office/drawing/2014/main" val="10002"/>
                  </a:ext>
                </a:extLst>
              </a:tr>
              <a:tr h="620419">
                <a:tc>
                  <a:txBody>
                    <a:bodyPr/>
                    <a:lstStyle/>
                    <a:p>
                      <a:r>
                        <a:rPr lang="en-US" sz="2400" b="0" i="0" u="none" strike="noStrike" kern="1200" baseline="0" dirty="0" err="1" smtClean="0">
                          <a:solidFill>
                            <a:schemeClr val="dk1"/>
                          </a:solidFill>
                          <a:latin typeface="+mn-lt"/>
                          <a:ea typeface="+mn-ea"/>
                          <a:cs typeface="+mn-cs"/>
                        </a:rPr>
                        <a:t>ContainsKey</a:t>
                      </a:r>
                      <a:r>
                        <a:rPr lang="en-US" sz="2400" b="0" i="0" u="none" strike="noStrike" kern="1200" baseline="0" dirty="0" smtClean="0">
                          <a:solidFill>
                            <a:schemeClr val="dk1"/>
                          </a:solidFill>
                          <a:latin typeface="+mn-lt"/>
                          <a:ea typeface="+mn-ea"/>
                          <a:cs typeface="+mn-cs"/>
                        </a:rPr>
                        <a:t> </a:t>
                      </a:r>
                      <a:endParaRPr lang="ru-RU" sz="2400" dirty="0"/>
                    </a:p>
                  </a:txBody>
                  <a:tcPr/>
                </a:tc>
                <a:tc>
                  <a:txBody>
                    <a:bodyPr/>
                    <a:lstStyle/>
                    <a:p>
                      <a:r>
                        <a:rPr lang="en-US" sz="2400" b="0" i="0" u="none" strike="noStrike" kern="1200" baseline="0" dirty="0" smtClean="0">
                          <a:solidFill>
                            <a:schemeClr val="dk1"/>
                          </a:solidFill>
                          <a:latin typeface="+mn-lt"/>
                          <a:ea typeface="+mn-ea"/>
                          <a:cs typeface="+mn-cs"/>
                        </a:rPr>
                        <a:t>Returns true if the dictionary contains the specified key </a:t>
                      </a:r>
                      <a:endParaRPr lang="ru-RU" sz="2400" dirty="0"/>
                    </a:p>
                  </a:txBody>
                  <a:tcPr/>
                </a:tc>
                <a:extLst>
                  <a:ext uri="{0D108BD9-81ED-4DB2-BD59-A6C34878D82A}">
                    <a16:rowId xmlns:a16="http://schemas.microsoft.com/office/drawing/2014/main" val="10003"/>
                  </a:ext>
                </a:extLst>
              </a:tr>
              <a:tr h="620419">
                <a:tc>
                  <a:txBody>
                    <a:bodyPr/>
                    <a:lstStyle/>
                    <a:p>
                      <a:r>
                        <a:rPr lang="en-US" sz="2400" b="0" i="0" u="none" strike="noStrike" kern="1200" baseline="0" dirty="0" err="1" smtClean="0">
                          <a:solidFill>
                            <a:schemeClr val="dk1"/>
                          </a:solidFill>
                          <a:latin typeface="+mn-lt"/>
                          <a:ea typeface="+mn-ea"/>
                          <a:cs typeface="+mn-cs"/>
                        </a:rPr>
                        <a:t>ContainsValue</a:t>
                      </a:r>
                      <a:r>
                        <a:rPr lang="en-US" sz="2400" b="0" i="0" u="none" strike="noStrike" kern="1200" baseline="0" dirty="0" smtClean="0">
                          <a:solidFill>
                            <a:schemeClr val="dk1"/>
                          </a:solidFill>
                          <a:latin typeface="+mn-lt"/>
                          <a:ea typeface="+mn-ea"/>
                          <a:cs typeface="+mn-cs"/>
                        </a:rPr>
                        <a:t> </a:t>
                      </a:r>
                      <a:endParaRPr lang="ru-RU" sz="2400" dirty="0"/>
                    </a:p>
                  </a:txBody>
                  <a:tcPr/>
                </a:tc>
                <a:tc>
                  <a:txBody>
                    <a:bodyPr/>
                    <a:lstStyle/>
                    <a:p>
                      <a:r>
                        <a:rPr lang="en-US" sz="2400" b="0" i="0" u="none" strike="noStrike" kern="1200" baseline="0" dirty="0" smtClean="0">
                          <a:solidFill>
                            <a:schemeClr val="dk1"/>
                          </a:solidFill>
                          <a:latin typeface="+mn-lt"/>
                          <a:ea typeface="+mn-ea"/>
                          <a:cs typeface="+mn-cs"/>
                        </a:rPr>
                        <a:t>Returns true if the dictionary contains the specified value </a:t>
                      </a:r>
                      <a:endParaRPr lang="ru-RU" sz="2400" dirty="0"/>
                    </a:p>
                  </a:txBody>
                  <a:tcPr/>
                </a:tc>
                <a:extLst>
                  <a:ext uri="{0D108BD9-81ED-4DB2-BD59-A6C34878D82A}">
                    <a16:rowId xmlns:a16="http://schemas.microsoft.com/office/drawing/2014/main" val="10004"/>
                  </a:ext>
                </a:extLst>
              </a:tr>
              <a:tr h="620419">
                <a:tc>
                  <a:txBody>
                    <a:bodyPr/>
                    <a:lstStyle/>
                    <a:p>
                      <a:r>
                        <a:rPr lang="en-US" sz="2400" b="0" i="0" u="none" strike="noStrike" kern="1200" baseline="0" dirty="0" smtClean="0">
                          <a:solidFill>
                            <a:schemeClr val="dk1"/>
                          </a:solidFill>
                          <a:latin typeface="+mn-lt"/>
                          <a:ea typeface="+mn-ea"/>
                          <a:cs typeface="+mn-cs"/>
                        </a:rPr>
                        <a:t>Remove </a:t>
                      </a:r>
                      <a:endParaRPr lang="ru-RU" sz="2400" dirty="0"/>
                    </a:p>
                  </a:txBody>
                  <a:tcPr/>
                </a:tc>
                <a:tc>
                  <a:txBody>
                    <a:bodyPr/>
                    <a:lstStyle/>
                    <a:p>
                      <a:r>
                        <a:rPr lang="en-US" sz="2400" b="0" i="0" u="none" strike="noStrike" kern="1200" baseline="0" dirty="0" smtClean="0">
                          <a:solidFill>
                            <a:schemeClr val="dk1"/>
                          </a:solidFill>
                          <a:latin typeface="+mn-lt"/>
                          <a:ea typeface="+mn-ea"/>
                          <a:cs typeface="+mn-cs"/>
                        </a:rPr>
                        <a:t>Removes the element with the specified key </a:t>
                      </a:r>
                      <a:endParaRPr lang="ru-RU" sz="2400" dirty="0"/>
                    </a:p>
                  </a:txBody>
                  <a:tcPr/>
                </a:tc>
                <a:extLst>
                  <a:ext uri="{0D108BD9-81ED-4DB2-BD59-A6C34878D82A}">
                    <a16:rowId xmlns:a16="http://schemas.microsoft.com/office/drawing/2014/main" val="10005"/>
                  </a:ext>
                </a:extLst>
              </a:tr>
            </a:tbl>
          </a:graphicData>
        </a:graphic>
      </p:graphicFrame>
      <p:sp>
        <p:nvSpPr>
          <p:cNvPr id="6" name="Номер слайда 5"/>
          <p:cNvSpPr>
            <a:spLocks noGrp="1"/>
          </p:cNvSpPr>
          <p:nvPr>
            <p:ph type="sldNum" sz="quarter" idx="12"/>
          </p:nvPr>
        </p:nvSpPr>
        <p:spPr/>
        <p:txBody>
          <a:bodyPr/>
          <a:lstStyle/>
          <a:p>
            <a:fld id="{B6AA0544-88D5-4893-90E4-ED1C54E0A194}" type="slidenum">
              <a:rPr lang="ru-RU" smtClean="0"/>
              <a:t>24</a:t>
            </a:fld>
            <a:endParaRPr lang="ru-RU"/>
          </a:p>
        </p:txBody>
      </p:sp>
    </p:spTree>
    <p:extLst>
      <p:ext uri="{BB962C8B-B14F-4D97-AF65-F5344CB8AC3E}">
        <p14:creationId xmlns:p14="http://schemas.microsoft.com/office/powerpoint/2010/main" val="25316312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6936" y="929961"/>
            <a:ext cx="7750616" cy="1631216"/>
          </a:xfrm>
          <a:prstGeom prst="rect">
            <a:avLst/>
          </a:prstGeom>
        </p:spPr>
        <p:txBody>
          <a:bodyPr wrap="square">
            <a:spAutoFit/>
          </a:bodyPr>
          <a:lstStyle/>
          <a:p>
            <a:pPr indent="457200" algn="just"/>
            <a:r>
              <a:rPr lang="en-US" sz="2000" dirty="0" smtClean="0">
                <a:latin typeface="Times New Roman" pitchFamily="18" charset="0"/>
                <a:cs typeface="Times New Roman" pitchFamily="18" charset="0"/>
              </a:rPr>
              <a:t>A </a:t>
            </a:r>
            <a:r>
              <a:rPr lang="en-US" sz="2000" dirty="0">
                <a:latin typeface="Times New Roman" pitchFamily="18" charset="0"/>
                <a:cs typeface="Times New Roman" pitchFamily="18" charset="0"/>
              </a:rPr>
              <a:t>List class is a strongly typed collection of objects. It is similar to an </a:t>
            </a:r>
            <a:r>
              <a:rPr lang="en-US" sz="2000" dirty="0" err="1">
                <a:latin typeface="Times New Roman" pitchFamily="18" charset="0"/>
                <a:cs typeface="Times New Roman" pitchFamily="18" charset="0"/>
              </a:rPr>
              <a:t>ArrayList</a:t>
            </a:r>
            <a:r>
              <a:rPr lang="en-US" sz="2000" dirty="0">
                <a:latin typeface="Times New Roman" pitchFamily="18" charset="0"/>
                <a:cs typeface="Times New Roman" pitchFamily="18" charset="0"/>
              </a:rPr>
              <a:t> except all elements of the List must be of the same type. It is different from a Dictionary because there is no Key, and elements are referenced by index. When you declare the List object, you specify the type of elements it can contain. </a:t>
            </a:r>
            <a:endParaRPr lang="ru-RU" sz="2000" dirty="0">
              <a:latin typeface="Times New Roman" pitchFamily="18" charset="0"/>
              <a:cs typeface="Times New Roman" pitchFamily="18" charset="0"/>
            </a:endParaRPr>
          </a:p>
        </p:txBody>
      </p:sp>
      <p:sp>
        <p:nvSpPr>
          <p:cNvPr id="3" name="Прямоугольник 2"/>
          <p:cNvSpPr/>
          <p:nvPr/>
        </p:nvSpPr>
        <p:spPr>
          <a:xfrm>
            <a:off x="815749" y="476251"/>
            <a:ext cx="750526" cy="461665"/>
          </a:xfrm>
          <a:prstGeom prst="rect">
            <a:avLst/>
          </a:prstGeom>
        </p:spPr>
        <p:txBody>
          <a:bodyPr wrap="none">
            <a:spAutoFit/>
          </a:bodyPr>
          <a:lstStyle/>
          <a:p>
            <a:r>
              <a:rPr lang="en-US" sz="2400" b="1" dirty="0">
                <a:solidFill>
                  <a:prstClr val="black"/>
                </a:solidFill>
                <a:latin typeface="Times New Roman" pitchFamily="18" charset="0"/>
                <a:cs typeface="Times New Roman" pitchFamily="18" charset="0"/>
              </a:rPr>
              <a:t>List</a:t>
            </a:r>
            <a:r>
              <a:rPr lang="en-US" dirty="0">
                <a:solidFill>
                  <a:prstClr val="black"/>
                </a:solidFill>
              </a:rPr>
              <a:t> </a:t>
            </a:r>
            <a:endParaRPr lang="ru-RU" dirty="0"/>
          </a:p>
        </p:txBody>
      </p:sp>
      <p:sp>
        <p:nvSpPr>
          <p:cNvPr id="4" name="Прямоугольник 3"/>
          <p:cNvSpPr/>
          <p:nvPr/>
        </p:nvSpPr>
        <p:spPr>
          <a:xfrm>
            <a:off x="813921" y="2580737"/>
            <a:ext cx="7686421" cy="400110"/>
          </a:xfrm>
          <a:prstGeom prst="rect">
            <a:avLst/>
          </a:prstGeom>
        </p:spPr>
        <p:txBody>
          <a:bodyPr wrap="square">
            <a:spAutoFit/>
          </a:bodyPr>
          <a:lstStyle/>
          <a:p>
            <a:r>
              <a:rPr lang="en-US" sz="2000" b="1" dirty="0">
                <a:solidFill>
                  <a:srgbClr val="2B91AF"/>
                </a:solidFill>
                <a:highlight>
                  <a:srgbClr val="FFFFFF"/>
                </a:highlight>
                <a:latin typeface="Consolas"/>
              </a:rPr>
              <a:t>List</a:t>
            </a:r>
            <a:r>
              <a:rPr lang="en-US" sz="2000" b="1" dirty="0">
                <a:solidFill>
                  <a:srgbClr val="000000"/>
                </a:solidFill>
                <a:highlight>
                  <a:srgbClr val="FFFFFF"/>
                </a:highlight>
                <a:latin typeface="Consolas"/>
              </a:rPr>
              <a:t>&lt;</a:t>
            </a:r>
            <a:r>
              <a:rPr lang="en-US" sz="2000" b="1" dirty="0" err="1">
                <a:solidFill>
                  <a:srgbClr val="0000FF"/>
                </a:solidFill>
                <a:highlight>
                  <a:srgbClr val="FFFFFF"/>
                </a:highlight>
                <a:latin typeface="Consolas"/>
              </a:rPr>
              <a:t>int</a:t>
            </a:r>
            <a:r>
              <a:rPr lang="en-US" sz="2000" b="1" dirty="0">
                <a:solidFill>
                  <a:srgbClr val="000000"/>
                </a:solidFill>
                <a:highlight>
                  <a:srgbClr val="FFFFFF"/>
                </a:highlight>
                <a:latin typeface="Consolas"/>
              </a:rPr>
              <a:t>&gt; </a:t>
            </a:r>
            <a:r>
              <a:rPr lang="en-US" sz="2000" b="1" dirty="0" err="1">
                <a:solidFill>
                  <a:srgbClr val="000000"/>
                </a:solidFill>
                <a:highlight>
                  <a:srgbClr val="FFFFFF"/>
                </a:highlight>
                <a:latin typeface="Consolas"/>
              </a:rPr>
              <a:t>myList</a:t>
            </a:r>
            <a:r>
              <a:rPr lang="en-US" sz="2000" b="1" dirty="0">
                <a:solidFill>
                  <a:srgbClr val="000000"/>
                </a:solidFill>
                <a:highlight>
                  <a:srgbClr val="FFFFFF"/>
                </a:highlight>
                <a:latin typeface="Consolas"/>
              </a:rPr>
              <a:t> </a:t>
            </a:r>
            <a:r>
              <a:rPr lang="en-US" sz="2000" b="1" dirty="0" smtClean="0">
                <a:solidFill>
                  <a:srgbClr val="000000"/>
                </a:solidFill>
                <a:highlight>
                  <a:srgbClr val="FFFFFF"/>
                </a:highlight>
                <a:latin typeface="Consolas"/>
              </a:rPr>
              <a:t>= </a:t>
            </a:r>
            <a:r>
              <a:rPr lang="en-US" sz="2000" b="1" dirty="0">
                <a:solidFill>
                  <a:srgbClr val="0000FF"/>
                </a:solidFill>
                <a:highlight>
                  <a:srgbClr val="FFFFFF"/>
                </a:highlight>
                <a:latin typeface="Consolas"/>
              </a:rPr>
              <a:t>new</a:t>
            </a:r>
            <a:r>
              <a:rPr lang="en-US" sz="2000" b="1" dirty="0">
                <a:solidFill>
                  <a:srgbClr val="000000"/>
                </a:solidFill>
                <a:highlight>
                  <a:srgbClr val="FFFFFF"/>
                </a:highlight>
                <a:latin typeface="Consolas"/>
              </a:rPr>
              <a:t> </a:t>
            </a:r>
            <a:r>
              <a:rPr lang="en-US" sz="2000" b="1" dirty="0">
                <a:solidFill>
                  <a:srgbClr val="2B91AF"/>
                </a:solidFill>
                <a:highlight>
                  <a:srgbClr val="FFFFFF"/>
                </a:highlight>
                <a:latin typeface="Consolas"/>
              </a:rPr>
              <a:t>List</a:t>
            </a:r>
            <a:r>
              <a:rPr lang="en-US" sz="2000" b="1" dirty="0">
                <a:solidFill>
                  <a:srgbClr val="000000"/>
                </a:solidFill>
                <a:highlight>
                  <a:srgbClr val="FFFFFF"/>
                </a:highlight>
                <a:latin typeface="Consolas"/>
              </a:rPr>
              <a:t>&lt;</a:t>
            </a:r>
            <a:r>
              <a:rPr lang="en-US" sz="2000" b="1" dirty="0" err="1">
                <a:solidFill>
                  <a:srgbClr val="0000FF"/>
                </a:solidFill>
                <a:highlight>
                  <a:srgbClr val="FFFFFF"/>
                </a:highlight>
                <a:latin typeface="Consolas"/>
              </a:rPr>
              <a:t>int</a:t>
            </a:r>
            <a:r>
              <a:rPr lang="en-US" sz="2000" b="1" dirty="0">
                <a:solidFill>
                  <a:srgbClr val="000000"/>
                </a:solidFill>
                <a:highlight>
                  <a:srgbClr val="FFFFFF"/>
                </a:highlight>
                <a:latin typeface="Consolas"/>
              </a:rPr>
              <a:t>&gt;();</a:t>
            </a:r>
            <a:endParaRPr lang="ru-RU" sz="2000" b="1" dirty="0"/>
          </a:p>
        </p:txBody>
      </p:sp>
      <p:sp>
        <p:nvSpPr>
          <p:cNvPr id="5" name="Прямоугольник 4"/>
          <p:cNvSpPr/>
          <p:nvPr/>
        </p:nvSpPr>
        <p:spPr>
          <a:xfrm>
            <a:off x="781824" y="3028592"/>
            <a:ext cx="7560840" cy="1015663"/>
          </a:xfrm>
          <a:prstGeom prst="rect">
            <a:avLst/>
          </a:prstGeom>
        </p:spPr>
        <p:txBody>
          <a:bodyPr wrap="square">
            <a:spAutoFit/>
          </a:bodyPr>
          <a:lstStyle/>
          <a:p>
            <a:pPr indent="457200" algn="just"/>
            <a:r>
              <a:rPr lang="en-US" sz="2000" dirty="0">
                <a:solidFill>
                  <a:srgbClr val="000000"/>
                </a:solidFill>
                <a:latin typeface="Sabon LT Std"/>
              </a:rPr>
              <a:t>When you add elements to the list, they must be of that type, or you get an error. </a:t>
            </a:r>
            <a:r>
              <a:rPr lang="en-US" sz="2000" dirty="0">
                <a:latin typeface="Times New Roman" pitchFamily="18" charset="0"/>
                <a:cs typeface="Times New Roman" pitchFamily="18" charset="0"/>
              </a:rPr>
              <a:t>The</a:t>
            </a:r>
            <a:r>
              <a:rPr lang="en-US" sz="2000" dirty="0">
                <a:solidFill>
                  <a:srgbClr val="000000"/>
                </a:solidFill>
                <a:latin typeface="Sabon LT Std"/>
              </a:rPr>
              <a:t> preceding code created a </a:t>
            </a:r>
            <a:r>
              <a:rPr lang="en-US" sz="2000" dirty="0">
                <a:solidFill>
                  <a:srgbClr val="000000"/>
                </a:solidFill>
                <a:latin typeface="WileyCodeSTD"/>
              </a:rPr>
              <a:t>List </a:t>
            </a:r>
            <a:r>
              <a:rPr lang="en-US" sz="2000" dirty="0">
                <a:solidFill>
                  <a:srgbClr val="000000"/>
                </a:solidFill>
                <a:latin typeface="Sabon LT Std"/>
              </a:rPr>
              <a:t>object that can contain only </a:t>
            </a:r>
            <a:r>
              <a:rPr lang="en-US" sz="2000" dirty="0" err="1">
                <a:solidFill>
                  <a:srgbClr val="000000"/>
                </a:solidFill>
                <a:latin typeface="WileyCodeSTD"/>
              </a:rPr>
              <a:t>int</a:t>
            </a:r>
            <a:r>
              <a:rPr lang="en-US" sz="2000" dirty="0">
                <a:solidFill>
                  <a:srgbClr val="000000"/>
                </a:solidFill>
                <a:latin typeface="WileyCodeSTD"/>
              </a:rPr>
              <a:t> </a:t>
            </a:r>
            <a:r>
              <a:rPr lang="en-US" sz="2000" dirty="0">
                <a:solidFill>
                  <a:srgbClr val="000000"/>
                </a:solidFill>
                <a:latin typeface="Sabon LT Std"/>
              </a:rPr>
              <a:t>values. </a:t>
            </a:r>
            <a:endParaRPr lang="ru-RU" sz="2000" dirty="0"/>
          </a:p>
        </p:txBody>
      </p:sp>
      <p:sp>
        <p:nvSpPr>
          <p:cNvPr id="6" name="Прямоугольник 5"/>
          <p:cNvSpPr/>
          <p:nvPr/>
        </p:nvSpPr>
        <p:spPr>
          <a:xfrm>
            <a:off x="951674" y="4228639"/>
            <a:ext cx="4572000" cy="1015663"/>
          </a:xfrm>
          <a:prstGeom prst="rect">
            <a:avLst/>
          </a:prstGeom>
        </p:spPr>
        <p:txBody>
          <a:bodyPr>
            <a:spAutoFit/>
          </a:bodyPr>
          <a:lstStyle/>
          <a:p>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(1</a:t>
            </a:r>
            <a:r>
              <a:rPr lang="en-US" sz="2000" b="1" dirty="0">
                <a:solidFill>
                  <a:srgbClr val="000000"/>
                </a:solidFill>
                <a:highlight>
                  <a:srgbClr val="FFFFFF"/>
                </a:highlight>
                <a:latin typeface="Consolas"/>
              </a:rPr>
              <a:t>);</a:t>
            </a:r>
          </a:p>
          <a:p>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(2</a:t>
            </a:r>
            <a:r>
              <a:rPr lang="en-US" sz="2000" b="1" dirty="0">
                <a:solidFill>
                  <a:srgbClr val="000000"/>
                </a:solidFill>
                <a:highlight>
                  <a:srgbClr val="FFFFFF"/>
                </a:highlight>
                <a:latin typeface="Consolas"/>
              </a:rPr>
              <a:t>);</a:t>
            </a:r>
          </a:p>
          <a:p>
            <a:r>
              <a:rPr lang="en-US" sz="2000" b="1" dirty="0" err="1" smtClean="0">
                <a:solidFill>
                  <a:srgbClr val="000000"/>
                </a:solidFill>
                <a:highlight>
                  <a:srgbClr val="FFFFFF"/>
                </a:highlight>
                <a:latin typeface="Consolas"/>
              </a:rPr>
              <a:t>myList.Add</a:t>
            </a:r>
            <a:r>
              <a:rPr lang="en-US" sz="2000" b="1" dirty="0" smtClean="0">
                <a:solidFill>
                  <a:srgbClr val="000000"/>
                </a:solidFill>
                <a:highlight>
                  <a:srgbClr val="FFFFFF"/>
                </a:highlight>
                <a:latin typeface="Consolas"/>
              </a:rPr>
              <a:t>(3</a:t>
            </a:r>
            <a:r>
              <a:rPr lang="en-US" sz="2000" b="1" dirty="0">
                <a:solidFill>
                  <a:srgbClr val="000000"/>
                </a:solidFill>
                <a:highlight>
                  <a:srgbClr val="FFFFFF"/>
                </a:highlight>
                <a:latin typeface="Consolas"/>
              </a:rPr>
              <a:t>);</a:t>
            </a:r>
            <a:endParaRPr lang="ru-RU" sz="2000" b="1"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6543" y="3933056"/>
            <a:ext cx="5199878" cy="1997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Номер слайда 6"/>
          <p:cNvSpPr>
            <a:spLocks noGrp="1"/>
          </p:cNvSpPr>
          <p:nvPr>
            <p:ph type="sldNum" sz="quarter" idx="12"/>
          </p:nvPr>
        </p:nvSpPr>
        <p:spPr/>
        <p:txBody>
          <a:bodyPr/>
          <a:lstStyle/>
          <a:p>
            <a:fld id="{B6AA0544-88D5-4893-90E4-ED1C54E0A194}" type="slidenum">
              <a:rPr lang="ru-RU" smtClean="0"/>
              <a:t>25</a:t>
            </a:fld>
            <a:endParaRPr lang="ru-RU"/>
          </a:p>
        </p:txBody>
      </p:sp>
    </p:spTree>
    <p:extLst>
      <p:ext uri="{BB962C8B-B14F-4D97-AF65-F5344CB8AC3E}">
        <p14:creationId xmlns:p14="http://schemas.microsoft.com/office/powerpoint/2010/main" val="8659622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40441" y="864532"/>
            <a:ext cx="7560840" cy="4524315"/>
          </a:xfrm>
          <a:prstGeom prst="rect">
            <a:avLst/>
          </a:prstGeom>
        </p:spPr>
        <p:txBody>
          <a:bodyPr wrap="square">
            <a:spAutoFit/>
          </a:bodyPr>
          <a:lstStyle/>
          <a:p>
            <a:pPr indent="457200"/>
            <a:r>
              <a:rPr lang="ru-RU" sz="2400" b="1" dirty="0" err="1">
                <a:latin typeface="Times New Roman" pitchFamily="18" charset="0"/>
                <a:cs typeface="Times New Roman" pitchFamily="18" charset="0"/>
              </a:rPr>
              <a:t>Summary</a:t>
            </a:r>
            <a:r>
              <a:rPr lang="ru-RU" sz="2400" b="1" dirty="0">
                <a:latin typeface="Times New Roman" pitchFamily="18" charset="0"/>
                <a:cs typeface="Times New Roman" pitchFamily="18" charset="0"/>
              </a:rPr>
              <a:t> </a:t>
            </a:r>
            <a:endParaRPr lang="ru-RU" sz="2400" b="1" dirty="0" smtClean="0">
              <a:latin typeface="Times New Roman" pitchFamily="18" charset="0"/>
              <a:cs typeface="Times New Roman" pitchFamily="18" charset="0"/>
            </a:endParaRPr>
          </a:p>
          <a:p>
            <a:pPr indent="457200"/>
            <a:r>
              <a:rPr lang="en-US" sz="2400" dirty="0" smtClean="0">
                <a:latin typeface="Times New Roman" pitchFamily="18" charset="0"/>
                <a:cs typeface="Times New Roman" pitchFamily="18" charset="0"/>
              </a:rPr>
              <a:t>Which </a:t>
            </a:r>
            <a:r>
              <a:rPr lang="en-US" sz="2400" dirty="0">
                <a:latin typeface="Times New Roman" pitchFamily="18" charset="0"/>
                <a:cs typeface="Times New Roman" pitchFamily="18" charset="0"/>
              </a:rPr>
              <a:t>type of collection class to use based on a specific set of </a:t>
            </a:r>
            <a:r>
              <a:rPr lang="en-US" sz="2400" dirty="0" smtClean="0">
                <a:latin typeface="Times New Roman" pitchFamily="18" charset="0"/>
                <a:cs typeface="Times New Roman" pitchFamily="18" charset="0"/>
              </a:rPr>
              <a:t>requirements?</a:t>
            </a:r>
          </a:p>
          <a:p>
            <a:pPr indent="457200"/>
            <a:r>
              <a:rPr lang="en-US" sz="2400" dirty="0" smtClean="0">
                <a:latin typeface="Times New Roman" pitchFamily="18" charset="0"/>
                <a:cs typeface="Times New Roman" pitchFamily="18" charset="0"/>
              </a:rPr>
              <a:t> Remember </a:t>
            </a:r>
            <a:r>
              <a:rPr lang="en-US" sz="2400" dirty="0">
                <a:latin typeface="Times New Roman" pitchFamily="18" charset="0"/>
                <a:cs typeface="Times New Roman" pitchFamily="18" charset="0"/>
              </a:rPr>
              <a:t>the following points:</a:t>
            </a:r>
          </a:p>
          <a:p>
            <a:pPr indent="457200"/>
            <a:r>
              <a:rPr lang="en-US" sz="2400" dirty="0">
                <a:latin typeface="Times New Roman" pitchFamily="18" charset="0"/>
                <a:cs typeface="Times New Roman" pitchFamily="18" charset="0"/>
              </a:rPr>
              <a:t>1. Generic collections are used when you have the same type for all elements.</a:t>
            </a:r>
          </a:p>
          <a:p>
            <a:pPr indent="457200"/>
            <a:r>
              <a:rPr lang="en-US" sz="2400" dirty="0">
                <a:latin typeface="Times New Roman" pitchFamily="18" charset="0"/>
                <a:cs typeface="Times New Roman" pitchFamily="18" charset="0"/>
              </a:rPr>
              <a:t>2. Lists and </a:t>
            </a:r>
            <a:r>
              <a:rPr lang="en-US" sz="2400" dirty="0" err="1">
                <a:latin typeface="Times New Roman" pitchFamily="18" charset="0"/>
                <a:cs typeface="Times New Roman" pitchFamily="18" charset="0"/>
              </a:rPr>
              <a:t>ArrayLists</a:t>
            </a:r>
            <a:r>
              <a:rPr lang="en-US" sz="2400" dirty="0">
                <a:latin typeface="Times New Roman" pitchFamily="18" charset="0"/>
                <a:cs typeface="Times New Roman" pitchFamily="18" charset="0"/>
              </a:rPr>
              <a:t> are referenced by index and do not have a key.</a:t>
            </a:r>
          </a:p>
          <a:p>
            <a:pPr indent="457200"/>
            <a:r>
              <a:rPr lang="en-US" sz="2400" dirty="0">
                <a:latin typeface="Times New Roman" pitchFamily="18" charset="0"/>
                <a:cs typeface="Times New Roman" pitchFamily="18" charset="0"/>
              </a:rPr>
              <a:t>3. Dictionaries, </a:t>
            </a:r>
            <a:r>
              <a:rPr lang="en-US" sz="2400" dirty="0" err="1">
                <a:latin typeface="Times New Roman" pitchFamily="18" charset="0"/>
                <a:cs typeface="Times New Roman" pitchFamily="18" charset="0"/>
              </a:rPr>
              <a:t>SortedLists</a:t>
            </a:r>
            <a:r>
              <a:rPr lang="en-US" sz="2400" dirty="0">
                <a:latin typeface="Times New Roman" pitchFamily="18" charset="0"/>
                <a:cs typeface="Times New Roman" pitchFamily="18" charset="0"/>
              </a:rPr>
              <a:t>, and </a:t>
            </a:r>
            <a:r>
              <a:rPr lang="en-US" sz="2400" dirty="0" err="1">
                <a:latin typeface="Times New Roman" pitchFamily="18" charset="0"/>
                <a:cs typeface="Times New Roman" pitchFamily="18" charset="0"/>
              </a:rPr>
              <a:t>Hashtables</a:t>
            </a:r>
            <a:r>
              <a:rPr lang="en-US" sz="2400" dirty="0">
                <a:latin typeface="Times New Roman" pitchFamily="18" charset="0"/>
                <a:cs typeface="Times New Roman" pitchFamily="18" charset="0"/>
              </a:rPr>
              <a:t> have a key\value pair.</a:t>
            </a:r>
          </a:p>
          <a:p>
            <a:pPr indent="457200"/>
            <a:r>
              <a:rPr lang="en-US" sz="2400" dirty="0">
                <a:latin typeface="Times New Roman" pitchFamily="18" charset="0"/>
                <a:cs typeface="Times New Roman" pitchFamily="18" charset="0"/>
              </a:rPr>
              <a:t>4. Queues and Stacks are used when you have a specific order of processing.</a:t>
            </a:r>
            <a:endParaRPr lang="ru-RU" sz="24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B6AA0544-88D5-4893-90E4-ED1C54E0A194}" type="slidenum">
              <a:rPr lang="ru-RU" smtClean="0"/>
              <a:t>26</a:t>
            </a:fld>
            <a:endParaRPr lang="ru-RU"/>
          </a:p>
        </p:txBody>
      </p:sp>
    </p:spTree>
    <p:extLst>
      <p:ext uri="{BB962C8B-B14F-4D97-AF65-F5344CB8AC3E}">
        <p14:creationId xmlns:p14="http://schemas.microsoft.com/office/powerpoint/2010/main" val="14875921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63080" y="692696"/>
            <a:ext cx="7200800" cy="5324535"/>
          </a:xfrm>
          <a:prstGeom prst="rect">
            <a:avLst/>
          </a:prstGeom>
        </p:spPr>
        <p:txBody>
          <a:bodyPr wrap="square">
            <a:spAutoFit/>
          </a:bodyPr>
          <a:lstStyle/>
          <a:p>
            <a:pPr algn="ctr"/>
            <a:r>
              <a:rPr lang="ru-RU" sz="2000" b="1" dirty="0" err="1" smtClean="0">
                <a:latin typeface="Times New Roman" pitchFamily="18" charset="0"/>
                <a:cs typeface="Times New Roman" pitchFamily="18" charset="0"/>
              </a:rPr>
              <a:t>Summary</a:t>
            </a:r>
            <a:endParaRPr lang="ru-RU" sz="2000" b="1" dirty="0" smtClean="0">
              <a:latin typeface="Times New Roman" pitchFamily="18" charset="0"/>
              <a:cs typeface="Times New Roman" pitchFamily="18" charset="0"/>
            </a:endParaRPr>
          </a:p>
          <a:p>
            <a:pPr algn="ctr"/>
            <a:endParaRPr lang="ru-RU" sz="2000" dirty="0" smtClean="0">
              <a:latin typeface="Times New Roman" pitchFamily="18" charset="0"/>
              <a:cs typeface="Times New Roman" pitchFamily="18" charset="0"/>
            </a:endParaRPr>
          </a:p>
          <a:p>
            <a:pPr marL="285750" lvl="0" indent="-285750" algn="just">
              <a:buFont typeface="Arial" pitchFamily="34" charset="0"/>
              <a:buChar char="•"/>
            </a:pPr>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.NET Framework offers both generic (</a:t>
            </a:r>
            <a:r>
              <a:rPr lang="en-US" sz="2000" dirty="0" err="1">
                <a:latin typeface="Times New Roman" pitchFamily="18" charset="0"/>
                <a:cs typeface="Times New Roman" pitchFamily="18" charset="0"/>
              </a:rPr>
              <a:t>строгие</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коллекции</a:t>
            </a:r>
            <a:r>
              <a:rPr lang="en-US" sz="2000" dirty="0">
                <a:latin typeface="Times New Roman" pitchFamily="18" charset="0"/>
                <a:cs typeface="Times New Roman" pitchFamily="18" charset="0"/>
              </a:rPr>
              <a:t>) and </a:t>
            </a:r>
            <a:r>
              <a:rPr lang="en-US" sz="2000" dirty="0" err="1">
                <a:latin typeface="Times New Roman" pitchFamily="18" charset="0"/>
                <a:cs typeface="Times New Roman" pitchFamily="18" charset="0"/>
              </a:rPr>
              <a:t>nongeneric</a:t>
            </a:r>
            <a:r>
              <a:rPr lang="en-US" sz="2000" dirty="0">
                <a:latin typeface="Times New Roman" pitchFamily="18" charset="0"/>
                <a:cs typeface="Times New Roman" pitchFamily="18" charset="0"/>
              </a:rPr>
              <a:t> collections (</a:t>
            </a:r>
            <a:r>
              <a:rPr lang="ru-RU" sz="2000" dirty="0">
                <a:latin typeface="Times New Roman" pitchFamily="18" charset="0"/>
                <a:cs typeface="Times New Roman" pitchFamily="18" charset="0"/>
              </a:rPr>
              <a:t>н</a:t>
            </a:r>
            <a:r>
              <a:rPr lang="en-US" sz="2000" dirty="0" err="1">
                <a:latin typeface="Times New Roman" pitchFamily="18" charset="0"/>
                <a:cs typeface="Times New Roman" pitchFamily="18" charset="0"/>
              </a:rPr>
              <a:t>естрогие</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коллекции</a:t>
            </a:r>
            <a:r>
              <a:rPr lang="en-US" sz="2000" dirty="0">
                <a:latin typeface="Times New Roman" pitchFamily="18" charset="0"/>
                <a:cs typeface="Times New Roman" pitchFamily="18" charset="0"/>
              </a:rPr>
              <a:t>). When possible, you should use the generic version. </a:t>
            </a:r>
            <a:endParaRPr lang="ru-RU" sz="2000" dirty="0">
              <a:latin typeface="Times New Roman" pitchFamily="18" charset="0"/>
              <a:cs typeface="Times New Roman" pitchFamily="18" charset="0"/>
            </a:endParaRPr>
          </a:p>
          <a:p>
            <a:pPr marL="285750" lvl="0" indent="-285750" algn="just">
              <a:buFont typeface="Arial" pitchFamily="34" charset="0"/>
              <a:buChar char="•"/>
            </a:pPr>
            <a:r>
              <a:rPr lang="en-US" sz="2000" dirty="0">
                <a:latin typeface="Times New Roman" pitchFamily="18" charset="0"/>
                <a:cs typeface="Times New Roman" pitchFamily="18" charset="0"/>
              </a:rPr>
              <a:t>Array is the most basic type to store a number of items. It has a fixed size. </a:t>
            </a:r>
            <a:endParaRPr lang="ru-RU" sz="2000" dirty="0">
              <a:latin typeface="Times New Roman" pitchFamily="18" charset="0"/>
              <a:cs typeface="Times New Roman" pitchFamily="18" charset="0"/>
            </a:endParaRPr>
          </a:p>
          <a:p>
            <a:pPr marL="285750" lvl="0" indent="-285750" algn="just">
              <a:buFont typeface="Arial" pitchFamily="34" charset="0"/>
              <a:buChar char="•"/>
            </a:pPr>
            <a:r>
              <a:rPr lang="en-US" sz="2000" dirty="0">
                <a:latin typeface="Times New Roman" pitchFamily="18" charset="0"/>
                <a:cs typeface="Times New Roman" pitchFamily="18" charset="0"/>
              </a:rPr>
              <a:t>List is a collection that can grow when needed. It’s the most-used collection. </a:t>
            </a:r>
            <a:endParaRPr lang="ru-RU" sz="2000" dirty="0">
              <a:latin typeface="Times New Roman" pitchFamily="18" charset="0"/>
              <a:cs typeface="Times New Roman" pitchFamily="18" charset="0"/>
            </a:endParaRPr>
          </a:p>
          <a:p>
            <a:pPr marL="285750" lvl="0" indent="-285750" algn="just">
              <a:buFont typeface="Arial" pitchFamily="34" charset="0"/>
              <a:buChar char="•"/>
            </a:pPr>
            <a:r>
              <a:rPr lang="en-US" sz="2000" dirty="0">
                <a:latin typeface="Times New Roman" pitchFamily="18" charset="0"/>
                <a:cs typeface="Times New Roman" pitchFamily="18" charset="0"/>
              </a:rPr>
              <a:t>Dictionary stores and accesses items using key/value pairs. </a:t>
            </a:r>
            <a:endParaRPr lang="ru-RU" sz="2000" dirty="0">
              <a:latin typeface="Times New Roman" pitchFamily="18" charset="0"/>
              <a:cs typeface="Times New Roman" pitchFamily="18" charset="0"/>
            </a:endParaRPr>
          </a:p>
          <a:p>
            <a:pPr marL="285750" lvl="0" indent="-285750" algn="just">
              <a:buFont typeface="Arial" pitchFamily="34" charset="0"/>
              <a:buChar char="•"/>
            </a:pPr>
            <a:r>
              <a:rPr lang="en-US" sz="2000" i="1" dirty="0" err="1">
                <a:latin typeface="Times New Roman" pitchFamily="18" charset="0"/>
                <a:cs typeface="Times New Roman" pitchFamily="18" charset="0"/>
              </a:rPr>
              <a:t>HashSet</a:t>
            </a:r>
            <a:r>
              <a:rPr lang="en-US" sz="2000" i="1" dirty="0">
                <a:latin typeface="Times New Roman" pitchFamily="18" charset="0"/>
                <a:cs typeface="Times New Roman" pitchFamily="18" charset="0"/>
              </a:rPr>
              <a:t> </a:t>
            </a:r>
            <a:r>
              <a:rPr lang="en-US" sz="2000" dirty="0">
                <a:latin typeface="Times New Roman" pitchFamily="18" charset="0"/>
                <a:cs typeface="Times New Roman" pitchFamily="18" charset="0"/>
              </a:rPr>
              <a:t>stores unique items and offers set operations that can be used on them. </a:t>
            </a:r>
            <a:endParaRPr lang="ru-RU" sz="2000" dirty="0">
              <a:latin typeface="Times New Roman" pitchFamily="18" charset="0"/>
              <a:cs typeface="Times New Roman" pitchFamily="18" charset="0"/>
            </a:endParaRPr>
          </a:p>
          <a:p>
            <a:pPr marL="285750" lvl="0" indent="-285750" algn="just">
              <a:buFont typeface="Arial" pitchFamily="34" charset="0"/>
              <a:buChar char="•"/>
            </a:pPr>
            <a:r>
              <a:rPr lang="en-US" sz="2000" dirty="0">
                <a:latin typeface="Times New Roman" pitchFamily="18" charset="0"/>
                <a:cs typeface="Times New Roman" pitchFamily="18" charset="0"/>
              </a:rPr>
              <a:t>A </a:t>
            </a:r>
            <a:r>
              <a:rPr lang="en-US" sz="2000" i="1" dirty="0">
                <a:latin typeface="Times New Roman" pitchFamily="18" charset="0"/>
                <a:cs typeface="Times New Roman" pitchFamily="18" charset="0"/>
              </a:rPr>
              <a:t>Queue </a:t>
            </a:r>
            <a:r>
              <a:rPr lang="en-US" sz="2000" dirty="0">
                <a:latin typeface="Times New Roman" pitchFamily="18" charset="0"/>
                <a:cs typeface="Times New Roman" pitchFamily="18" charset="0"/>
              </a:rPr>
              <a:t>is a first-in, first-out (FIFO) collection. </a:t>
            </a:r>
            <a:endParaRPr lang="ru-RU" sz="2000" dirty="0">
              <a:latin typeface="Times New Roman" pitchFamily="18" charset="0"/>
              <a:cs typeface="Times New Roman" pitchFamily="18" charset="0"/>
            </a:endParaRPr>
          </a:p>
          <a:p>
            <a:pPr marL="285750" lvl="0" indent="-285750" algn="just">
              <a:buFont typeface="Arial" pitchFamily="34" charset="0"/>
              <a:buChar char="•"/>
            </a:pPr>
            <a:r>
              <a:rPr lang="en-US" sz="2000" dirty="0">
                <a:latin typeface="Times New Roman" pitchFamily="18" charset="0"/>
                <a:cs typeface="Times New Roman" pitchFamily="18" charset="0"/>
              </a:rPr>
              <a:t>A </a:t>
            </a:r>
            <a:r>
              <a:rPr lang="en-US" sz="2000" i="1" dirty="0">
                <a:latin typeface="Times New Roman" pitchFamily="18" charset="0"/>
                <a:cs typeface="Times New Roman" pitchFamily="18" charset="0"/>
              </a:rPr>
              <a:t>Stack </a:t>
            </a:r>
            <a:r>
              <a:rPr lang="en-US" sz="2000" dirty="0">
                <a:latin typeface="Times New Roman" pitchFamily="18" charset="0"/>
                <a:cs typeface="Times New Roman" pitchFamily="18" charset="0"/>
              </a:rPr>
              <a:t>is a first-in, last-out (FILO) collection. </a:t>
            </a:r>
            <a:endParaRPr lang="ru-RU" sz="2000" dirty="0">
              <a:latin typeface="Times New Roman" pitchFamily="18" charset="0"/>
              <a:cs typeface="Times New Roman" pitchFamily="18" charset="0"/>
            </a:endParaRPr>
          </a:p>
          <a:p>
            <a:pPr marL="285750" lvl="0" indent="-285750" algn="just">
              <a:buFont typeface="Arial" pitchFamily="34" charset="0"/>
              <a:buChar char="•"/>
            </a:pPr>
            <a:r>
              <a:rPr lang="en-US" sz="2000" dirty="0">
                <a:latin typeface="Times New Roman" pitchFamily="18" charset="0"/>
                <a:cs typeface="Times New Roman" pitchFamily="18" charset="0"/>
              </a:rPr>
              <a:t>You can create a custom collection by inheriting from a collection class or inheriting from one of the collection interfaces. </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 </a:t>
            </a:r>
          </a:p>
        </p:txBody>
      </p:sp>
      <p:sp>
        <p:nvSpPr>
          <p:cNvPr id="3" name="Номер слайда 2"/>
          <p:cNvSpPr>
            <a:spLocks noGrp="1"/>
          </p:cNvSpPr>
          <p:nvPr>
            <p:ph type="sldNum" sz="quarter" idx="12"/>
          </p:nvPr>
        </p:nvSpPr>
        <p:spPr/>
        <p:txBody>
          <a:bodyPr/>
          <a:lstStyle/>
          <a:p>
            <a:fld id="{B6AA0544-88D5-4893-90E4-ED1C54E0A194}" type="slidenum">
              <a:rPr lang="ru-RU" smtClean="0"/>
              <a:t>27</a:t>
            </a:fld>
            <a:endParaRPr lang="ru-RU"/>
          </a:p>
        </p:txBody>
      </p:sp>
    </p:spTree>
    <p:extLst>
      <p:ext uri="{BB962C8B-B14F-4D97-AF65-F5344CB8AC3E}">
        <p14:creationId xmlns:p14="http://schemas.microsoft.com/office/powerpoint/2010/main" val="1660101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28972" y="1024096"/>
            <a:ext cx="7776864" cy="1938992"/>
          </a:xfrm>
          <a:prstGeom prst="rect">
            <a:avLst/>
          </a:prstGeom>
        </p:spPr>
        <p:txBody>
          <a:bodyPr wrap="square">
            <a:spAutoFit/>
          </a:bodyPr>
          <a:lstStyle/>
          <a:p>
            <a:pPr indent="457200" algn="just"/>
            <a:r>
              <a:rPr lang="en-US" sz="2400" dirty="0" smtClean="0">
                <a:latin typeface="Times New Roman" pitchFamily="18" charset="0"/>
                <a:cs typeface="Times New Roman" pitchFamily="18" charset="0"/>
              </a:rPr>
              <a:t>An </a:t>
            </a:r>
            <a:r>
              <a:rPr lang="en-US" sz="2400" i="1" dirty="0">
                <a:latin typeface="Times New Roman" pitchFamily="18" charset="0"/>
                <a:cs typeface="Times New Roman" pitchFamily="18" charset="0"/>
              </a:rPr>
              <a:t>array </a:t>
            </a:r>
            <a:r>
              <a:rPr lang="en-US" sz="2400" dirty="0">
                <a:latin typeface="Times New Roman" pitchFamily="18" charset="0"/>
                <a:cs typeface="Times New Roman" pitchFamily="18" charset="0"/>
              </a:rPr>
              <a:t>is the most basic type used to store a set of data. An array contains elements, and they are referenced by their index using square brackets, []. </a:t>
            </a:r>
            <a:endParaRPr lang="ru-RU" sz="2400" dirty="0" smtClean="0">
              <a:latin typeface="Times New Roman" pitchFamily="18" charset="0"/>
              <a:cs typeface="Times New Roman" pitchFamily="18" charset="0"/>
            </a:endParaRPr>
          </a:p>
          <a:p>
            <a:pPr indent="457200" algn="just"/>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following example creates a single </a:t>
            </a:r>
            <a:r>
              <a:rPr lang="en-US" sz="2400" dirty="0" smtClean="0">
                <a:latin typeface="Times New Roman" pitchFamily="18" charset="0"/>
                <a:cs typeface="Times New Roman" pitchFamily="18" charset="0"/>
              </a:rPr>
              <a:t>dimensional </a:t>
            </a:r>
            <a:r>
              <a:rPr lang="en-US" sz="2400" dirty="0">
                <a:latin typeface="Times New Roman" pitchFamily="18" charset="0"/>
                <a:cs typeface="Times New Roman" pitchFamily="18" charset="0"/>
              </a:rPr>
              <a:t>array of integers: </a:t>
            </a:r>
            <a:endParaRPr lang="ru-RU" sz="2400" dirty="0">
              <a:latin typeface="Times New Roman" pitchFamily="18" charset="0"/>
              <a:cs typeface="Times New Roman" pitchFamily="18" charset="0"/>
            </a:endParaRPr>
          </a:p>
        </p:txBody>
      </p:sp>
      <p:sp>
        <p:nvSpPr>
          <p:cNvPr id="3" name="Прямоугольник 2"/>
          <p:cNvSpPr/>
          <p:nvPr/>
        </p:nvSpPr>
        <p:spPr>
          <a:xfrm>
            <a:off x="1115616" y="562431"/>
            <a:ext cx="1184940" cy="461665"/>
          </a:xfrm>
          <a:prstGeom prst="rect">
            <a:avLst/>
          </a:prstGeom>
        </p:spPr>
        <p:txBody>
          <a:bodyPr wrap="none">
            <a:spAutoFit/>
          </a:bodyPr>
          <a:lstStyle/>
          <a:p>
            <a:r>
              <a:rPr lang="en-US" sz="2400" b="1" dirty="0">
                <a:solidFill>
                  <a:prstClr val="black"/>
                </a:solidFill>
                <a:latin typeface="Times New Roman" pitchFamily="18" charset="0"/>
                <a:cs typeface="Times New Roman" pitchFamily="18" charset="0"/>
              </a:rPr>
              <a:t>Arrays </a:t>
            </a:r>
            <a:endParaRPr lang="ru-RU" sz="2400" dirty="0">
              <a:latin typeface="Times New Roman" pitchFamily="18" charset="0"/>
              <a:cs typeface="Times New Roman" pitchFamily="18" charset="0"/>
            </a:endParaRPr>
          </a:p>
        </p:txBody>
      </p:sp>
      <p:sp>
        <p:nvSpPr>
          <p:cNvPr id="4" name="Прямоугольник 3"/>
          <p:cNvSpPr/>
          <p:nvPr/>
        </p:nvSpPr>
        <p:spPr>
          <a:xfrm>
            <a:off x="765312" y="3053679"/>
            <a:ext cx="6029200" cy="2616101"/>
          </a:xfrm>
          <a:prstGeom prst="rect">
            <a:avLst/>
          </a:prstGeom>
        </p:spPr>
        <p:txBody>
          <a:bodyPr wrap="square">
            <a:spAutoFit/>
          </a:bodyPr>
          <a:lstStyle/>
          <a:p>
            <a:r>
              <a:rPr lang="en-US" sz="2000" b="1" dirty="0" err="1" smtClean="0">
                <a:solidFill>
                  <a:srgbClr val="0000FF"/>
                </a:solidFill>
                <a:highlight>
                  <a:srgbClr val="FFFFFF"/>
                </a:highlight>
                <a:latin typeface="Consolas"/>
              </a:rPr>
              <a:t>int</a:t>
            </a:r>
            <a:r>
              <a:rPr lang="en-US" sz="2000" b="1" dirty="0" smtClean="0">
                <a:solidFill>
                  <a:srgbClr val="000000"/>
                </a:solidFill>
                <a:highlight>
                  <a:srgbClr val="FFFFFF"/>
                </a:highlight>
                <a:latin typeface="Consolas"/>
              </a:rPr>
              <a:t>[] </a:t>
            </a:r>
            <a:r>
              <a:rPr lang="en-US" sz="2000" b="1" dirty="0" err="1" smtClean="0">
                <a:solidFill>
                  <a:srgbClr val="000000"/>
                </a:solidFill>
                <a:highlight>
                  <a:srgbClr val="FFFFFF"/>
                </a:highlight>
                <a:latin typeface="Consolas"/>
              </a:rPr>
              <a:t>myArray</a:t>
            </a:r>
            <a:r>
              <a:rPr lang="en-US" sz="2000" b="1" dirty="0" smtClean="0">
                <a:solidFill>
                  <a:srgbClr val="000000"/>
                </a:solidFill>
                <a:highlight>
                  <a:srgbClr val="FFFFFF"/>
                </a:highlight>
                <a:latin typeface="Consolas"/>
              </a:rPr>
              <a:t> = </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0000FF"/>
                </a:solidFill>
                <a:highlight>
                  <a:srgbClr val="FFFFFF"/>
                </a:highlight>
                <a:latin typeface="Consolas"/>
              </a:rPr>
              <a:t>int</a:t>
            </a:r>
            <a:r>
              <a:rPr lang="en-US" sz="2000" b="1" dirty="0" smtClean="0">
                <a:solidFill>
                  <a:srgbClr val="000000"/>
                </a:solidFill>
                <a:highlight>
                  <a:srgbClr val="FFFFFF"/>
                </a:highlight>
                <a:latin typeface="Consolas"/>
              </a:rPr>
              <a:t>[6];</a:t>
            </a:r>
          </a:p>
          <a:p>
            <a:r>
              <a:rPr lang="en-US" sz="2000" b="1" dirty="0" err="1">
                <a:solidFill>
                  <a:srgbClr val="000000"/>
                </a:solidFill>
                <a:highlight>
                  <a:srgbClr val="FFFFFF"/>
                </a:highlight>
                <a:latin typeface="Consolas"/>
              </a:rPr>
              <a:t>myArray</a:t>
            </a:r>
            <a:r>
              <a:rPr lang="en-US" sz="2000" b="1" dirty="0">
                <a:solidFill>
                  <a:srgbClr val="000000"/>
                </a:solidFill>
                <a:highlight>
                  <a:srgbClr val="FFFFFF"/>
                </a:highlight>
                <a:latin typeface="Consolas"/>
              </a:rPr>
              <a:t>[0</a:t>
            </a:r>
            <a:r>
              <a:rPr lang="en-US" sz="2000" b="1" dirty="0" smtClean="0">
                <a:solidFill>
                  <a:srgbClr val="000000"/>
                </a:solidFill>
                <a:highlight>
                  <a:srgbClr val="FFFFFF"/>
                </a:highlight>
                <a:latin typeface="Consolas"/>
              </a:rPr>
              <a:t>] = 1;</a:t>
            </a:r>
          </a:p>
          <a:p>
            <a:r>
              <a:rPr lang="en-US" sz="2000" b="1" dirty="0" err="1">
                <a:solidFill>
                  <a:srgbClr val="000000"/>
                </a:solidFill>
                <a:highlight>
                  <a:srgbClr val="FFFFFF"/>
                </a:highlight>
                <a:latin typeface="Consolas"/>
              </a:rPr>
              <a:t>myArray</a:t>
            </a:r>
            <a:r>
              <a:rPr lang="en-US" sz="2000" b="1" dirty="0">
                <a:solidFill>
                  <a:srgbClr val="000000"/>
                </a:solidFill>
                <a:highlight>
                  <a:srgbClr val="FFFFFF"/>
                </a:highlight>
                <a:latin typeface="Consolas"/>
              </a:rPr>
              <a:t>[1</a:t>
            </a:r>
            <a:r>
              <a:rPr lang="en-US" sz="2000" b="1" dirty="0" smtClean="0">
                <a:solidFill>
                  <a:srgbClr val="000000"/>
                </a:solidFill>
                <a:highlight>
                  <a:srgbClr val="FFFFFF"/>
                </a:highlight>
                <a:latin typeface="Consolas"/>
              </a:rPr>
              <a:t>] = 2;</a:t>
            </a:r>
          </a:p>
          <a:p>
            <a:r>
              <a:rPr lang="en-US" sz="2000" b="1" dirty="0" err="1" smtClean="0">
                <a:solidFill>
                  <a:srgbClr val="000000"/>
                </a:solidFill>
                <a:highlight>
                  <a:srgbClr val="FFFFFF"/>
                </a:highlight>
                <a:latin typeface="Consolas"/>
              </a:rPr>
              <a:t>myArray</a:t>
            </a:r>
            <a:r>
              <a:rPr lang="en-US" sz="2000" b="1" dirty="0" smtClean="0">
                <a:solidFill>
                  <a:srgbClr val="000000"/>
                </a:solidFill>
                <a:highlight>
                  <a:srgbClr val="FFFFFF"/>
                </a:highlight>
                <a:latin typeface="Consolas"/>
              </a:rPr>
              <a:t>[2] = 3;</a:t>
            </a:r>
          </a:p>
          <a:p>
            <a:r>
              <a:rPr lang="en-US" sz="2000" b="1" dirty="0" err="1">
                <a:solidFill>
                  <a:srgbClr val="000000"/>
                </a:solidFill>
                <a:highlight>
                  <a:srgbClr val="FFFFFF"/>
                </a:highlight>
                <a:latin typeface="Consolas"/>
              </a:rPr>
              <a:t>myArray</a:t>
            </a:r>
            <a:r>
              <a:rPr lang="en-US" sz="2000" b="1" dirty="0">
                <a:solidFill>
                  <a:srgbClr val="000000"/>
                </a:solidFill>
                <a:highlight>
                  <a:srgbClr val="FFFFFF"/>
                </a:highlight>
                <a:latin typeface="Consolas"/>
              </a:rPr>
              <a:t>[3</a:t>
            </a:r>
            <a:r>
              <a:rPr lang="en-US" sz="2000" b="1" dirty="0" smtClean="0">
                <a:solidFill>
                  <a:srgbClr val="000000"/>
                </a:solidFill>
                <a:highlight>
                  <a:srgbClr val="FFFFFF"/>
                </a:highlight>
                <a:latin typeface="Consolas"/>
              </a:rPr>
              <a:t>] = 4;</a:t>
            </a:r>
          </a:p>
          <a:p>
            <a:r>
              <a:rPr lang="en-US" sz="2000" b="1" dirty="0" err="1">
                <a:solidFill>
                  <a:srgbClr val="000000"/>
                </a:solidFill>
                <a:highlight>
                  <a:srgbClr val="FFFFFF"/>
                </a:highlight>
                <a:latin typeface="Consolas"/>
              </a:rPr>
              <a:t>myArray</a:t>
            </a:r>
            <a:r>
              <a:rPr lang="en-US" sz="2000" b="1" dirty="0">
                <a:solidFill>
                  <a:srgbClr val="000000"/>
                </a:solidFill>
                <a:highlight>
                  <a:srgbClr val="FFFFFF"/>
                </a:highlight>
                <a:latin typeface="Consolas"/>
              </a:rPr>
              <a:t>[4</a:t>
            </a:r>
            <a:r>
              <a:rPr lang="en-US" sz="2000" b="1" dirty="0" smtClean="0">
                <a:solidFill>
                  <a:srgbClr val="000000"/>
                </a:solidFill>
                <a:highlight>
                  <a:srgbClr val="FFFFFF"/>
                </a:highlight>
                <a:latin typeface="Consolas"/>
              </a:rPr>
              <a:t>] = 5;</a:t>
            </a:r>
          </a:p>
          <a:p>
            <a:r>
              <a:rPr lang="en-US" sz="2000" b="1" dirty="0" err="1">
                <a:solidFill>
                  <a:srgbClr val="000000"/>
                </a:solidFill>
                <a:highlight>
                  <a:srgbClr val="FFFFFF"/>
                </a:highlight>
                <a:latin typeface="Consolas"/>
              </a:rPr>
              <a:t>myArray</a:t>
            </a:r>
            <a:r>
              <a:rPr lang="en-US" sz="2000" b="1" dirty="0" smtClean="0">
                <a:solidFill>
                  <a:srgbClr val="000000"/>
                </a:solidFill>
                <a:highlight>
                  <a:srgbClr val="FFFFFF"/>
                </a:highlight>
                <a:latin typeface="Consolas"/>
              </a:rPr>
              <a:t>[5] </a:t>
            </a:r>
            <a:r>
              <a:rPr lang="en-US" sz="2000" b="1" dirty="0">
                <a:solidFill>
                  <a:srgbClr val="000000"/>
                </a:solidFill>
                <a:highlight>
                  <a:srgbClr val="FFFFFF"/>
                </a:highlight>
                <a:latin typeface="Consolas"/>
              </a:rPr>
              <a:t>= </a:t>
            </a:r>
            <a:r>
              <a:rPr lang="en-US" sz="2000" b="1" dirty="0" smtClean="0">
                <a:solidFill>
                  <a:srgbClr val="000000"/>
                </a:solidFill>
                <a:highlight>
                  <a:srgbClr val="FFFFFF"/>
                </a:highlight>
                <a:latin typeface="Consolas"/>
              </a:rPr>
              <a:t>6;</a:t>
            </a:r>
            <a:endParaRPr lang="ru-RU" sz="2000" b="1" dirty="0"/>
          </a:p>
          <a:p>
            <a:endParaRPr lang="ru-RU" sz="2000" b="1"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8" y="3429000"/>
            <a:ext cx="4797549" cy="25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Номер слайда 4"/>
          <p:cNvSpPr>
            <a:spLocks noGrp="1"/>
          </p:cNvSpPr>
          <p:nvPr>
            <p:ph type="sldNum" sz="quarter" idx="12"/>
          </p:nvPr>
        </p:nvSpPr>
        <p:spPr/>
        <p:txBody>
          <a:bodyPr/>
          <a:lstStyle/>
          <a:p>
            <a:fld id="{D7483848-A737-41CE-B641-A4D1B316DA7A}" type="slidenum">
              <a:rPr lang="ru-RU" smtClean="0"/>
              <a:t>3</a:t>
            </a:fld>
            <a:fld id="{62454AB6-E788-4190-A1E6-ECEAB0479057}" type="slidenum">
              <a:rPr lang="ru-RU" smtClean="0"/>
              <a:t>3</a:t>
            </a:fld>
            <a:fld id="{B6AA0544-88D5-4893-90E4-ED1C54E0A194}" type="slidenum">
              <a:rPr lang="ru-RU" smtClean="0"/>
              <a:t>3</a:t>
            </a:fld>
            <a:endParaRPr lang="ru-RU" dirty="0"/>
          </a:p>
        </p:txBody>
      </p:sp>
    </p:spTree>
    <p:extLst>
      <p:ext uri="{BB962C8B-B14F-4D97-AF65-F5344CB8AC3E}">
        <p14:creationId xmlns:p14="http://schemas.microsoft.com/office/powerpoint/2010/main" val="3124842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620688"/>
            <a:ext cx="3115084" cy="461665"/>
          </a:xfrm>
          <a:prstGeom prst="rect">
            <a:avLst/>
          </a:prstGeom>
        </p:spPr>
        <p:txBody>
          <a:bodyPr wrap="none">
            <a:spAutoFit/>
          </a:bodyPr>
          <a:lstStyle/>
          <a:p>
            <a:r>
              <a:rPr lang="en-US" sz="2400" b="1" dirty="0" smtClean="0"/>
              <a:t>Two-dimensional</a:t>
            </a:r>
            <a:r>
              <a:rPr lang="en-US" sz="2400" b="1" dirty="0" smtClean="0">
                <a:latin typeface="Times New Roman" pitchFamily="18" charset="0"/>
                <a:cs typeface="Times New Roman" pitchFamily="18" charset="0"/>
              </a:rPr>
              <a:t> </a:t>
            </a:r>
            <a:r>
              <a:rPr lang="en-US" sz="2400" b="1" dirty="0"/>
              <a:t>array</a:t>
            </a:r>
            <a:endParaRPr lang="ru-RU" sz="2400" b="1" dirty="0"/>
          </a:p>
        </p:txBody>
      </p:sp>
      <p:sp>
        <p:nvSpPr>
          <p:cNvPr id="3" name="Прямоугольник 2"/>
          <p:cNvSpPr/>
          <p:nvPr/>
        </p:nvSpPr>
        <p:spPr>
          <a:xfrm>
            <a:off x="611560" y="1188459"/>
            <a:ext cx="6408712" cy="2246769"/>
          </a:xfrm>
          <a:prstGeom prst="rect">
            <a:avLst/>
          </a:prstGeom>
        </p:spPr>
        <p:txBody>
          <a:bodyPr wrap="square">
            <a:spAutoFit/>
          </a:bodyPr>
          <a:lstStyle/>
          <a:p>
            <a:r>
              <a:rPr lang="en-US" sz="2000" b="1" dirty="0" smtClean="0">
                <a:solidFill>
                  <a:srgbClr val="000000"/>
                </a:solidFill>
                <a:highlight>
                  <a:srgbClr val="FFFFFF"/>
                </a:highlight>
                <a:latin typeface="Consolas"/>
              </a:rPr>
              <a:t> </a:t>
            </a:r>
            <a:r>
              <a:rPr lang="en-US" sz="2000" b="1" dirty="0" err="1" smtClean="0">
                <a:solidFill>
                  <a:srgbClr val="0000FF"/>
                </a:solidFill>
                <a:highlight>
                  <a:srgbClr val="FFFFFF"/>
                </a:highlight>
                <a:latin typeface="Consolas"/>
              </a:rPr>
              <a:t>int</a:t>
            </a:r>
            <a:r>
              <a:rPr lang="en-US" sz="2000" b="1" dirty="0" smtClean="0">
                <a:solidFill>
                  <a:srgbClr val="000000"/>
                </a:solidFill>
                <a:highlight>
                  <a:srgbClr val="FFFFFF"/>
                </a:highlight>
                <a:latin typeface="Consolas"/>
              </a:rPr>
              <a:t>[,] mySet2 = </a:t>
            </a:r>
            <a:r>
              <a:rPr lang="en-US" sz="2000" b="1" dirty="0" smtClean="0">
                <a:solidFill>
                  <a:srgbClr val="0000FF"/>
                </a:solidFill>
                <a:highlight>
                  <a:srgbClr val="FFFFFF"/>
                </a:highlight>
                <a:latin typeface="Consolas"/>
              </a:rPr>
              <a:t>new</a:t>
            </a:r>
            <a:r>
              <a:rPr lang="en-US" sz="2000" b="1" dirty="0" smtClean="0">
                <a:solidFill>
                  <a:srgbClr val="000000"/>
                </a:solidFill>
                <a:highlight>
                  <a:srgbClr val="FFFFFF"/>
                </a:highlight>
                <a:latin typeface="Consolas"/>
              </a:rPr>
              <a:t> </a:t>
            </a:r>
            <a:r>
              <a:rPr lang="en-US" sz="2000" b="1" dirty="0" err="1" smtClean="0">
                <a:solidFill>
                  <a:srgbClr val="0000FF"/>
                </a:solidFill>
                <a:highlight>
                  <a:srgbClr val="FFFFFF"/>
                </a:highlight>
                <a:latin typeface="Consolas"/>
              </a:rPr>
              <a:t>int</a:t>
            </a:r>
            <a:r>
              <a:rPr lang="en-US" sz="2000" b="1" dirty="0" smtClean="0">
                <a:solidFill>
                  <a:srgbClr val="000000"/>
                </a:solidFill>
                <a:highlight>
                  <a:srgbClr val="FFFFFF"/>
                </a:highlight>
                <a:latin typeface="Consolas"/>
              </a:rPr>
              <a:t>[3, 2];</a:t>
            </a:r>
          </a:p>
          <a:p>
            <a:r>
              <a:rPr lang="en-US" sz="2000" b="1" dirty="0" smtClean="0">
                <a:solidFill>
                  <a:srgbClr val="000000"/>
                </a:solidFill>
                <a:highlight>
                  <a:srgbClr val="FFFFFF"/>
                </a:highlight>
                <a:latin typeface="Consolas"/>
              </a:rPr>
              <a:t>            mySet2[0, 0] = 1;</a:t>
            </a:r>
          </a:p>
          <a:p>
            <a:r>
              <a:rPr lang="en-US" sz="2000" b="1" dirty="0" smtClean="0">
                <a:solidFill>
                  <a:srgbClr val="000000"/>
                </a:solidFill>
                <a:highlight>
                  <a:srgbClr val="FFFFFF"/>
                </a:highlight>
                <a:latin typeface="Consolas"/>
              </a:rPr>
              <a:t>            mySet2[0, 1] = 2;</a:t>
            </a:r>
          </a:p>
          <a:p>
            <a:r>
              <a:rPr lang="en-US" sz="2000" b="1" dirty="0" smtClean="0">
                <a:solidFill>
                  <a:srgbClr val="000000"/>
                </a:solidFill>
                <a:highlight>
                  <a:srgbClr val="FFFFFF"/>
                </a:highlight>
                <a:latin typeface="Consolas"/>
              </a:rPr>
              <a:t>            mySet2[1, 0] = 3;</a:t>
            </a:r>
          </a:p>
          <a:p>
            <a:r>
              <a:rPr lang="en-US" sz="2000" b="1" dirty="0" smtClean="0">
                <a:solidFill>
                  <a:srgbClr val="000000"/>
                </a:solidFill>
                <a:highlight>
                  <a:srgbClr val="FFFFFF"/>
                </a:highlight>
                <a:latin typeface="Consolas"/>
              </a:rPr>
              <a:t>            mySet2[1, 1] = 4;</a:t>
            </a:r>
          </a:p>
          <a:p>
            <a:r>
              <a:rPr lang="en-US" sz="2000" b="1" dirty="0" smtClean="0">
                <a:solidFill>
                  <a:srgbClr val="000000"/>
                </a:solidFill>
                <a:highlight>
                  <a:srgbClr val="FFFFFF"/>
                </a:highlight>
                <a:latin typeface="Consolas"/>
              </a:rPr>
              <a:t>            mySet2[2, 0] = 5;</a:t>
            </a:r>
          </a:p>
          <a:p>
            <a:r>
              <a:rPr lang="en-US" sz="2000" b="1" dirty="0" smtClean="0">
                <a:solidFill>
                  <a:srgbClr val="000000"/>
                </a:solidFill>
                <a:highlight>
                  <a:srgbClr val="FFFFFF"/>
                </a:highlight>
                <a:latin typeface="Consolas"/>
              </a:rPr>
              <a:t>            mySet2[2, 1] = 6;</a:t>
            </a:r>
            <a:endParaRPr lang="ru-RU" sz="2000" b="1"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7437" t="61538" r="49994" b="21281"/>
          <a:stretch/>
        </p:blipFill>
        <p:spPr bwMode="auto">
          <a:xfrm>
            <a:off x="5508104" y="1556792"/>
            <a:ext cx="2640972" cy="1731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5521564" y="3435228"/>
            <a:ext cx="2628292" cy="646331"/>
          </a:xfrm>
          <a:prstGeom prst="rect">
            <a:avLst/>
          </a:prstGeom>
        </p:spPr>
        <p:txBody>
          <a:bodyPr wrap="square">
            <a:spAutoFit/>
          </a:bodyPr>
          <a:lstStyle/>
          <a:p>
            <a:r>
              <a:rPr lang="en-US" b="1" dirty="0"/>
              <a:t>Two-dimensional</a:t>
            </a:r>
            <a:r>
              <a:rPr lang="en-US" b="1" dirty="0">
                <a:latin typeface="Times New Roman" pitchFamily="18" charset="0"/>
                <a:cs typeface="Times New Roman" pitchFamily="18" charset="0"/>
              </a:rPr>
              <a:t> </a:t>
            </a:r>
            <a:r>
              <a:rPr lang="en-US" b="1" dirty="0"/>
              <a:t>array</a:t>
            </a:r>
            <a:endParaRPr lang="ru-RU" b="1" dirty="0"/>
          </a:p>
          <a:p>
            <a:endParaRPr lang="ru-RU" dirty="0"/>
          </a:p>
        </p:txBody>
      </p:sp>
      <p:sp>
        <p:nvSpPr>
          <p:cNvPr id="5" name="Номер слайда 4"/>
          <p:cNvSpPr>
            <a:spLocks noGrp="1"/>
          </p:cNvSpPr>
          <p:nvPr>
            <p:ph type="sldNum" sz="quarter" idx="12"/>
          </p:nvPr>
        </p:nvSpPr>
        <p:spPr/>
        <p:txBody>
          <a:bodyPr/>
          <a:lstStyle/>
          <a:p>
            <a:fld id="{B6AA0544-88D5-4893-90E4-ED1C54E0A194}" type="slidenum">
              <a:rPr lang="ru-RU" smtClean="0"/>
              <a:t>4</a:t>
            </a:fld>
            <a:endParaRPr lang="ru-RU"/>
          </a:p>
        </p:txBody>
      </p:sp>
    </p:spTree>
    <p:extLst>
      <p:ext uri="{BB962C8B-B14F-4D97-AF65-F5344CB8AC3E}">
        <p14:creationId xmlns:p14="http://schemas.microsoft.com/office/powerpoint/2010/main" val="30918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47664" y="476672"/>
            <a:ext cx="1689886" cy="461665"/>
          </a:xfrm>
          <a:prstGeom prst="rect">
            <a:avLst/>
          </a:prstGeom>
        </p:spPr>
        <p:txBody>
          <a:bodyPr wrap="none">
            <a:spAutoFit/>
          </a:bodyPr>
          <a:lstStyle/>
          <a:p>
            <a:r>
              <a:rPr lang="en-US" sz="2400" b="1" dirty="0"/>
              <a:t>Collections</a:t>
            </a:r>
            <a:r>
              <a:rPr lang="en-US" b="1" dirty="0"/>
              <a:t> </a:t>
            </a:r>
            <a:endParaRPr lang="ru-RU" dirty="0"/>
          </a:p>
        </p:txBody>
      </p:sp>
      <p:sp>
        <p:nvSpPr>
          <p:cNvPr id="3" name="Прямоугольник 2"/>
          <p:cNvSpPr/>
          <p:nvPr/>
        </p:nvSpPr>
        <p:spPr>
          <a:xfrm>
            <a:off x="683568" y="990419"/>
            <a:ext cx="7560840" cy="2862322"/>
          </a:xfrm>
          <a:prstGeom prst="rect">
            <a:avLst/>
          </a:prstGeom>
        </p:spPr>
        <p:txBody>
          <a:bodyPr wrap="square">
            <a:spAutoFit/>
          </a:bodyPr>
          <a:lstStyle/>
          <a:p>
            <a:pPr indent="457200" algn="just"/>
            <a:r>
              <a:rPr lang="en-US" sz="2000" i="1" dirty="0">
                <a:latin typeface="Times New Roman" pitchFamily="18" charset="0"/>
                <a:cs typeface="Times New Roman" pitchFamily="18" charset="0"/>
              </a:rPr>
              <a:t>Collections </a:t>
            </a:r>
            <a:r>
              <a:rPr lang="en-US" sz="2000" dirty="0">
                <a:latin typeface="Times New Roman" pitchFamily="18" charset="0"/>
                <a:cs typeface="Times New Roman" pitchFamily="18" charset="0"/>
              </a:rPr>
              <a:t>is a generic term for special classes in C# that are more flexible than arrays. These classes enable you to dynamically add or subtract elements after they have been initialized, associate keys for elements, automatically sort the elements, and allows for elements to be different types or type specific. </a:t>
            </a:r>
            <a:endParaRPr lang="en-US" sz="2000" dirty="0" smtClean="0">
              <a:latin typeface="Times New Roman" pitchFamily="18" charset="0"/>
              <a:cs typeface="Times New Roman" pitchFamily="18" charset="0"/>
            </a:endParaRPr>
          </a:p>
          <a:p>
            <a:pPr indent="457200" algn="just"/>
            <a:endParaRPr lang="en-US" sz="2000" dirty="0">
              <a:latin typeface="Times New Roman" pitchFamily="18" charset="0"/>
              <a:cs typeface="Times New Roman" pitchFamily="18" charset="0"/>
            </a:endParaRPr>
          </a:p>
          <a:p>
            <a:pPr indent="457200" algn="just"/>
            <a:r>
              <a:rPr lang="en-US" sz="2000" dirty="0" smtClean="0">
                <a:latin typeface="Times New Roman" pitchFamily="18" charset="0"/>
                <a:cs typeface="Times New Roman" pitchFamily="18" charset="0"/>
              </a:rPr>
              <a:t>Some </a:t>
            </a:r>
            <a:r>
              <a:rPr lang="en-US" sz="2000" dirty="0">
                <a:latin typeface="Times New Roman" pitchFamily="18" charset="0"/>
                <a:cs typeface="Times New Roman" pitchFamily="18" charset="0"/>
              </a:rPr>
              <a:t>of the classes are List, List&lt;T&gt;, Dictionary, Dictionary&lt;T&gt;, Stack, and Queue. These classes all have slightly different functionality and are explained in detail in next few sections. </a:t>
            </a:r>
            <a:endParaRPr lang="ru-RU" sz="2000" dirty="0">
              <a:latin typeface="Times New Roman" pitchFamily="18" charset="0"/>
              <a:cs typeface="Times New Roman" pitchFamily="18" charset="0"/>
            </a:endParaRPr>
          </a:p>
        </p:txBody>
      </p:sp>
      <p:sp>
        <p:nvSpPr>
          <p:cNvPr id="4" name="Прямоугольник 3"/>
          <p:cNvSpPr/>
          <p:nvPr/>
        </p:nvSpPr>
        <p:spPr>
          <a:xfrm>
            <a:off x="692805" y="4005064"/>
            <a:ext cx="7992888" cy="707886"/>
          </a:xfrm>
          <a:prstGeom prst="rect">
            <a:avLst/>
          </a:prstGeom>
        </p:spPr>
        <p:txBody>
          <a:bodyPr wrap="square">
            <a:spAutoFit/>
          </a:bodyPr>
          <a:lstStyle/>
          <a:p>
            <a:pPr indent="457200" algn="just"/>
            <a:r>
              <a:rPr lang="en-US" sz="2000" dirty="0">
                <a:latin typeface="Times New Roman" pitchFamily="18" charset="0"/>
                <a:cs typeface="Times New Roman" pitchFamily="18" charset="0"/>
              </a:rPr>
              <a:t>The namespaces for the collection classes are </a:t>
            </a:r>
            <a:r>
              <a:rPr lang="en-US" sz="2000" dirty="0" err="1">
                <a:latin typeface="Times New Roman" pitchFamily="18" charset="0"/>
                <a:cs typeface="Times New Roman" pitchFamily="18" charset="0"/>
              </a:rPr>
              <a:t>System.Collections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System.Collections.Generic</a:t>
            </a:r>
            <a:r>
              <a:rPr lang="en-US" sz="2000"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B6AA0544-88D5-4893-90E4-ED1C54E0A194}" type="slidenum">
              <a:rPr lang="ru-RU" smtClean="0"/>
              <a:t>5</a:t>
            </a:fld>
            <a:endParaRPr lang="ru-RU"/>
          </a:p>
        </p:txBody>
      </p:sp>
    </p:spTree>
    <p:extLst>
      <p:ext uri="{BB962C8B-B14F-4D97-AF65-F5344CB8AC3E}">
        <p14:creationId xmlns:p14="http://schemas.microsoft.com/office/powerpoint/2010/main" val="1232143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025947"/>
            <a:ext cx="7632848" cy="2677656"/>
          </a:xfrm>
          <a:prstGeom prst="rect">
            <a:avLst/>
          </a:prstGeom>
        </p:spPr>
        <p:txBody>
          <a:bodyPr wrap="square">
            <a:spAutoFit/>
          </a:bodyPr>
          <a:lstStyle/>
          <a:p>
            <a:pPr indent="457200" algn="just"/>
            <a:r>
              <a:rPr lang="en-US" sz="2400" b="1"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The </a:t>
            </a:r>
            <a:r>
              <a:rPr lang="en-US" sz="2400" dirty="0" err="1">
                <a:latin typeface="Times New Roman" pitchFamily="18" charset="0"/>
                <a:cs typeface="Times New Roman" pitchFamily="18" charset="0"/>
              </a:rPr>
              <a:t>System.Collections</a:t>
            </a:r>
            <a:r>
              <a:rPr lang="en-US" sz="2400" dirty="0">
                <a:latin typeface="Times New Roman" pitchFamily="18" charset="0"/>
                <a:cs typeface="Times New Roman" pitchFamily="18" charset="0"/>
              </a:rPr>
              <a:t> namespace contains classes for use when you do not have the same type of elements stored within the collection. These collections can mix </a:t>
            </a:r>
            <a:r>
              <a:rPr lang="en-US" sz="2400" dirty="0" err="1">
                <a:latin typeface="Times New Roman" pitchFamily="18" charset="0"/>
                <a:cs typeface="Times New Roman" pitchFamily="18" charset="0"/>
              </a:rPr>
              <a:t>int</a:t>
            </a:r>
            <a:r>
              <a:rPr lang="en-US" sz="2400" dirty="0">
                <a:latin typeface="Times New Roman" pitchFamily="18" charset="0"/>
                <a:cs typeface="Times New Roman" pitchFamily="18" charset="0"/>
              </a:rPr>
              <a:t>, string, classes, or </a:t>
            </a:r>
            <a:r>
              <a:rPr lang="en-US" sz="2400" dirty="0" err="1">
                <a:latin typeface="Times New Roman" pitchFamily="18" charset="0"/>
                <a:cs typeface="Times New Roman" pitchFamily="18" charset="0"/>
              </a:rPr>
              <a:t>structs</a:t>
            </a:r>
            <a:r>
              <a:rPr lang="en-US" sz="2400" dirty="0">
                <a:latin typeface="Times New Roman" pitchFamily="18" charset="0"/>
                <a:cs typeface="Times New Roman" pitchFamily="18" charset="0"/>
              </a:rPr>
              <a:t> within the same collection. Table 9-2 lists the types in the </a:t>
            </a:r>
            <a:r>
              <a:rPr lang="en-US" sz="2400" dirty="0" err="1">
                <a:latin typeface="Times New Roman" pitchFamily="18" charset="0"/>
                <a:cs typeface="Times New Roman" pitchFamily="18" charset="0"/>
              </a:rPr>
              <a:t>System.Collections</a:t>
            </a:r>
            <a:r>
              <a:rPr lang="en-US" sz="2400" dirty="0">
                <a:latin typeface="Times New Roman" pitchFamily="18" charset="0"/>
                <a:cs typeface="Times New Roman" pitchFamily="18" charset="0"/>
              </a:rPr>
              <a:t> namespace. Each of these types is discussed in more detail in the following sections. </a:t>
            </a:r>
            <a:endParaRPr lang="ru-RU" sz="2400" dirty="0">
              <a:latin typeface="Times New Roman" pitchFamily="18" charset="0"/>
              <a:cs typeface="Times New Roman" pitchFamily="18" charset="0"/>
            </a:endParaRPr>
          </a:p>
        </p:txBody>
      </p:sp>
      <p:sp>
        <p:nvSpPr>
          <p:cNvPr id="3" name="Прямоугольник 2"/>
          <p:cNvSpPr/>
          <p:nvPr/>
        </p:nvSpPr>
        <p:spPr>
          <a:xfrm>
            <a:off x="1043608" y="512832"/>
            <a:ext cx="3528392" cy="461665"/>
          </a:xfrm>
          <a:prstGeom prst="rect">
            <a:avLst/>
          </a:prstGeom>
        </p:spPr>
        <p:txBody>
          <a:bodyPr wrap="square">
            <a:spAutoFit/>
          </a:bodyPr>
          <a:lstStyle/>
          <a:p>
            <a:r>
              <a:rPr lang="en-US" sz="2400" b="1" dirty="0" err="1"/>
              <a:t>System.Collections</a:t>
            </a:r>
            <a:endParaRPr lang="ru-RU" sz="2400" b="1" dirty="0"/>
          </a:p>
        </p:txBody>
      </p:sp>
      <p:sp>
        <p:nvSpPr>
          <p:cNvPr id="4" name="Номер слайда 3"/>
          <p:cNvSpPr>
            <a:spLocks noGrp="1"/>
          </p:cNvSpPr>
          <p:nvPr>
            <p:ph type="sldNum" sz="quarter" idx="12"/>
          </p:nvPr>
        </p:nvSpPr>
        <p:spPr/>
        <p:txBody>
          <a:bodyPr/>
          <a:lstStyle/>
          <a:p>
            <a:fld id="{B6AA0544-88D5-4893-90E4-ED1C54E0A194}" type="slidenum">
              <a:rPr lang="ru-RU" smtClean="0"/>
              <a:t>6</a:t>
            </a:fld>
            <a:endParaRPr lang="ru-RU"/>
          </a:p>
        </p:txBody>
      </p:sp>
    </p:spTree>
    <p:extLst>
      <p:ext uri="{BB962C8B-B14F-4D97-AF65-F5344CB8AC3E}">
        <p14:creationId xmlns:p14="http://schemas.microsoft.com/office/powerpoint/2010/main" val="2081869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43608" y="512832"/>
            <a:ext cx="3528392" cy="461665"/>
          </a:xfrm>
          <a:prstGeom prst="rect">
            <a:avLst/>
          </a:prstGeom>
        </p:spPr>
        <p:txBody>
          <a:bodyPr wrap="square">
            <a:spAutoFit/>
          </a:bodyPr>
          <a:lstStyle/>
          <a:p>
            <a:r>
              <a:rPr lang="en-US" sz="2400" b="1" dirty="0" err="1"/>
              <a:t>System.Collections</a:t>
            </a:r>
            <a:endParaRPr lang="ru-RU" sz="2400" b="1" dirty="0"/>
          </a:p>
        </p:txBody>
      </p:sp>
      <p:graphicFrame>
        <p:nvGraphicFramePr>
          <p:cNvPr id="6" name="Таблица 5"/>
          <p:cNvGraphicFramePr>
            <a:graphicFrameLocks noGrp="1"/>
          </p:cNvGraphicFramePr>
          <p:nvPr>
            <p:extLst>
              <p:ext uri="{D42A27DB-BD31-4B8C-83A1-F6EECF244321}">
                <p14:modId xmlns:p14="http://schemas.microsoft.com/office/powerpoint/2010/main" val="41264316"/>
              </p:ext>
            </p:extLst>
          </p:nvPr>
        </p:nvGraphicFramePr>
        <p:xfrm>
          <a:off x="755576" y="1484784"/>
          <a:ext cx="7632848" cy="4450080"/>
        </p:xfrm>
        <a:graphic>
          <a:graphicData uri="http://schemas.openxmlformats.org/drawingml/2006/table">
            <a:tbl>
              <a:tblPr firstRow="1" bandRow="1">
                <a:tableStyleId>{5C22544A-7EE6-4342-B048-85BDC9FD1C3A}</a:tableStyleId>
              </a:tblPr>
              <a:tblGrid>
                <a:gridCol w="1512168">
                  <a:extLst>
                    <a:ext uri="{9D8B030D-6E8A-4147-A177-3AD203B41FA5}">
                      <a16:colId xmlns:a16="http://schemas.microsoft.com/office/drawing/2014/main" val="20000"/>
                    </a:ext>
                  </a:extLst>
                </a:gridCol>
                <a:gridCol w="6120680">
                  <a:extLst>
                    <a:ext uri="{9D8B030D-6E8A-4147-A177-3AD203B41FA5}">
                      <a16:colId xmlns:a16="http://schemas.microsoft.com/office/drawing/2014/main" val="20001"/>
                    </a:ext>
                  </a:extLst>
                </a:gridCol>
              </a:tblGrid>
              <a:tr h="181476">
                <a:tc>
                  <a:txBody>
                    <a:bodyPr/>
                    <a:lstStyle/>
                    <a:p>
                      <a:pPr algn="ctr"/>
                      <a:r>
                        <a:rPr lang="en-US" sz="1800" b="1" i="0" u="none" strike="noStrike" kern="1200" baseline="0" dirty="0" smtClean="0">
                          <a:solidFill>
                            <a:schemeClr val="lt1"/>
                          </a:solidFill>
                          <a:latin typeface="+mn-lt"/>
                          <a:ea typeface="+mn-ea"/>
                          <a:cs typeface="+mn-cs"/>
                        </a:rPr>
                        <a:t>COLLECTION NAME </a:t>
                      </a:r>
                      <a:endParaRPr lang="ru-RU" dirty="0"/>
                    </a:p>
                  </a:txBody>
                  <a:tcPr/>
                </a:tc>
                <a:tc>
                  <a:txBody>
                    <a:bodyPr/>
                    <a:lstStyle/>
                    <a:p>
                      <a:pPr algn="ctr"/>
                      <a:r>
                        <a:rPr lang="en-US" sz="2200" b="1" i="0" u="none" strike="noStrike" kern="1200" baseline="0" dirty="0" smtClean="0">
                          <a:solidFill>
                            <a:schemeClr val="lt1"/>
                          </a:solidFill>
                          <a:latin typeface="Times New Roman" pitchFamily="18" charset="0"/>
                          <a:ea typeface="+mn-ea"/>
                          <a:cs typeface="Times New Roman" pitchFamily="18" charset="0"/>
                        </a:rPr>
                        <a:t>DESCRIPTION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370840">
                <a:tc>
                  <a:txBody>
                    <a:bodyPr/>
                    <a:lstStyle/>
                    <a:p>
                      <a:r>
                        <a:rPr lang="en-US" sz="1800" b="0" i="0" u="none" strike="noStrike" kern="1200" baseline="0" dirty="0" err="1" smtClean="0">
                          <a:solidFill>
                            <a:schemeClr val="dk1"/>
                          </a:solidFill>
                          <a:latin typeface="+mn-lt"/>
                          <a:ea typeface="+mn-ea"/>
                          <a:cs typeface="+mn-cs"/>
                        </a:rPr>
                        <a:t>ArrayList</a:t>
                      </a:r>
                      <a:r>
                        <a:rPr lang="en-US" sz="1800" b="0" i="0" u="none" strike="noStrike" kern="1200" baseline="0" dirty="0" smtClean="0">
                          <a:solidFill>
                            <a:schemeClr val="dk1"/>
                          </a:solidFill>
                          <a:latin typeface="+mn-lt"/>
                          <a:ea typeface="+mn-ea"/>
                          <a:cs typeface="+mn-cs"/>
                        </a:rPr>
                        <a:t> </a:t>
                      </a:r>
                      <a:endParaRPr lang="ru-RU" dirty="0"/>
                    </a:p>
                  </a:txBody>
                  <a:tcPr/>
                </a:tc>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Creates a collection whose size is dynamic and can contain any type of object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370840">
                <a:tc>
                  <a:txBody>
                    <a:bodyPr/>
                    <a:lstStyle/>
                    <a:p>
                      <a:r>
                        <a:rPr lang="en-US" sz="1800" b="0" i="0" u="none" strike="noStrike" kern="1200" baseline="0" dirty="0" err="1" smtClean="0">
                          <a:solidFill>
                            <a:schemeClr val="dk1"/>
                          </a:solidFill>
                          <a:latin typeface="+mn-lt"/>
                          <a:ea typeface="+mn-ea"/>
                          <a:cs typeface="+mn-cs"/>
                        </a:rPr>
                        <a:t>HashTable</a:t>
                      </a:r>
                      <a:r>
                        <a:rPr lang="en-US" sz="1800" b="0" i="0" u="none" strike="noStrike" kern="1200" baseline="0" dirty="0" smtClean="0">
                          <a:solidFill>
                            <a:schemeClr val="dk1"/>
                          </a:solidFill>
                          <a:latin typeface="+mn-lt"/>
                          <a:ea typeface="+mn-ea"/>
                          <a:cs typeface="+mn-cs"/>
                        </a:rPr>
                        <a:t> </a:t>
                      </a:r>
                      <a:endParaRPr lang="ru-RU" dirty="0"/>
                    </a:p>
                  </a:txBody>
                  <a:tcPr/>
                </a:tc>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Creates a collection with a key\value pair whose size is dynamic and contains any type of object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70840">
                <a:tc>
                  <a:txBody>
                    <a:bodyPr/>
                    <a:lstStyle/>
                    <a:p>
                      <a:r>
                        <a:rPr lang="en-US" sz="1800" b="0" i="0" u="none" strike="noStrike" kern="1200" baseline="0" dirty="0" smtClean="0">
                          <a:solidFill>
                            <a:schemeClr val="dk1"/>
                          </a:solidFill>
                          <a:latin typeface="+mn-lt"/>
                          <a:ea typeface="+mn-ea"/>
                          <a:cs typeface="+mn-cs"/>
                        </a:rPr>
                        <a:t>Queue </a:t>
                      </a:r>
                      <a:endParaRPr lang="ru-RU" dirty="0"/>
                    </a:p>
                  </a:txBody>
                  <a:tcPr/>
                </a:tc>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Creates a collection that is first-in-first-out for processing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370840">
                <a:tc>
                  <a:txBody>
                    <a:bodyPr/>
                    <a:lstStyle/>
                    <a:p>
                      <a:r>
                        <a:rPr lang="en-US" sz="1800" b="0" i="0" u="none" strike="noStrike" kern="1200" baseline="0" dirty="0" err="1" smtClean="0">
                          <a:solidFill>
                            <a:schemeClr val="dk1"/>
                          </a:solidFill>
                          <a:latin typeface="+mn-lt"/>
                          <a:ea typeface="+mn-ea"/>
                          <a:cs typeface="+mn-cs"/>
                        </a:rPr>
                        <a:t>SortedList</a:t>
                      </a:r>
                      <a:r>
                        <a:rPr lang="en-US" sz="1800" b="0" i="0" u="none" strike="noStrike" kern="1200" baseline="0" dirty="0" smtClean="0">
                          <a:solidFill>
                            <a:schemeClr val="dk1"/>
                          </a:solidFill>
                          <a:latin typeface="+mn-lt"/>
                          <a:ea typeface="+mn-ea"/>
                          <a:cs typeface="+mn-cs"/>
                        </a:rPr>
                        <a:t> </a:t>
                      </a:r>
                      <a:endParaRPr lang="ru-RU" dirty="0"/>
                    </a:p>
                  </a:txBody>
                  <a:tcPr/>
                </a:tc>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Creates a collection of key\value pairs whose elements are sorted by the key value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370840">
                <a:tc>
                  <a:txBody>
                    <a:bodyPr/>
                    <a:lstStyle/>
                    <a:p>
                      <a:r>
                        <a:rPr lang="en-US" sz="1800" b="0" i="0" u="none" strike="noStrike" kern="1200" baseline="0" dirty="0" smtClean="0">
                          <a:solidFill>
                            <a:schemeClr val="dk1"/>
                          </a:solidFill>
                          <a:latin typeface="+mn-lt"/>
                          <a:ea typeface="+mn-ea"/>
                          <a:cs typeface="+mn-cs"/>
                        </a:rPr>
                        <a:t>Stack </a:t>
                      </a:r>
                      <a:endParaRPr lang="ru-RU" dirty="0"/>
                    </a:p>
                  </a:txBody>
                  <a:tcPr/>
                </a:tc>
                <a:tc>
                  <a:txBody>
                    <a:bodyPr/>
                    <a:lstStyle/>
                    <a:p>
                      <a:r>
                        <a:rPr lang="en-US" sz="2200" b="0" i="0" u="none" strike="noStrike" kern="1200" baseline="0" dirty="0" smtClean="0">
                          <a:solidFill>
                            <a:schemeClr val="dk1"/>
                          </a:solidFill>
                          <a:latin typeface="Times New Roman" pitchFamily="18" charset="0"/>
                          <a:ea typeface="+mn-ea"/>
                          <a:cs typeface="Times New Roman" pitchFamily="18" charset="0"/>
                        </a:rPr>
                        <a:t>Creates a collection that is last-in-first-out for processing </a:t>
                      </a:r>
                      <a:endParaRPr lang="ru-RU" sz="2200"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bl>
          </a:graphicData>
        </a:graphic>
      </p:graphicFrame>
      <p:sp>
        <p:nvSpPr>
          <p:cNvPr id="2" name="Прямоугольник 1"/>
          <p:cNvSpPr/>
          <p:nvPr/>
        </p:nvSpPr>
        <p:spPr>
          <a:xfrm>
            <a:off x="755576" y="967855"/>
            <a:ext cx="7632848" cy="400110"/>
          </a:xfrm>
          <a:prstGeom prst="rect">
            <a:avLst/>
          </a:prstGeom>
        </p:spPr>
        <p:txBody>
          <a:bodyPr wrap="square">
            <a:spAutoFit/>
          </a:bodyPr>
          <a:lstStyle/>
          <a:p>
            <a:r>
              <a:rPr lang="en-US" sz="2000" b="1" dirty="0" smtClean="0">
                <a:latin typeface="Times New Roman" pitchFamily="18" charset="0"/>
                <a:cs typeface="Times New Roman" pitchFamily="18" charset="0"/>
              </a:rPr>
              <a:t>Table1 </a:t>
            </a:r>
            <a:r>
              <a:rPr lang="en-US" sz="2000" dirty="0" smtClean="0">
                <a:latin typeface="Times New Roman" pitchFamily="18" charset="0"/>
                <a:cs typeface="Times New Roman" pitchFamily="18" charset="0"/>
              </a:rPr>
              <a:t>– lists </a:t>
            </a:r>
            <a:r>
              <a:rPr lang="en-US" sz="2000" dirty="0">
                <a:latin typeface="Times New Roman" pitchFamily="18" charset="0"/>
                <a:cs typeface="Times New Roman" pitchFamily="18" charset="0"/>
              </a:rPr>
              <a:t>the types in the </a:t>
            </a:r>
            <a:r>
              <a:rPr lang="en-US" sz="2000" dirty="0" err="1">
                <a:latin typeface="Times New Roman" pitchFamily="18" charset="0"/>
                <a:cs typeface="Times New Roman" pitchFamily="18" charset="0"/>
              </a:rPr>
              <a:t>System.Collections</a:t>
            </a:r>
            <a:r>
              <a:rPr lang="en-US" sz="2000" dirty="0">
                <a:latin typeface="Times New Roman" pitchFamily="18" charset="0"/>
                <a:cs typeface="Times New Roman" pitchFamily="18" charset="0"/>
              </a:rPr>
              <a:t> namespace </a:t>
            </a:r>
            <a:endParaRPr lang="ru-RU" sz="20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B6AA0544-88D5-4893-90E4-ED1C54E0A194}" type="slidenum">
              <a:rPr lang="ru-RU" smtClean="0"/>
              <a:t>7</a:t>
            </a:fld>
            <a:endParaRPr lang="ru-RU"/>
          </a:p>
        </p:txBody>
      </p:sp>
    </p:spTree>
    <p:extLst>
      <p:ext uri="{BB962C8B-B14F-4D97-AF65-F5344CB8AC3E}">
        <p14:creationId xmlns:p14="http://schemas.microsoft.com/office/powerpoint/2010/main" val="2556495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81329" y="589330"/>
            <a:ext cx="1359924" cy="461665"/>
          </a:xfrm>
          <a:prstGeom prst="rect">
            <a:avLst/>
          </a:prstGeom>
        </p:spPr>
        <p:txBody>
          <a:bodyPr wrap="none">
            <a:spAutoFit/>
          </a:bodyPr>
          <a:lstStyle/>
          <a:p>
            <a:r>
              <a:rPr lang="en-US" sz="2400" b="1" dirty="0" err="1"/>
              <a:t>ArrayList</a:t>
            </a:r>
            <a:r>
              <a:rPr lang="en-US" dirty="0"/>
              <a:t> </a:t>
            </a:r>
            <a:endParaRPr lang="ru-RU" dirty="0"/>
          </a:p>
        </p:txBody>
      </p:sp>
      <p:sp>
        <p:nvSpPr>
          <p:cNvPr id="3" name="Прямоугольник 2"/>
          <p:cNvSpPr/>
          <p:nvPr/>
        </p:nvSpPr>
        <p:spPr>
          <a:xfrm>
            <a:off x="539552" y="1011105"/>
            <a:ext cx="7776864" cy="3170099"/>
          </a:xfrm>
          <a:prstGeom prst="rect">
            <a:avLst/>
          </a:prstGeom>
        </p:spPr>
        <p:txBody>
          <a:bodyPr wrap="square">
            <a:spAutoFit/>
          </a:bodyPr>
          <a:lstStyle/>
          <a:p>
            <a:pPr indent="457200" algn="just"/>
            <a:r>
              <a:rPr lang="en-US" sz="2000" dirty="0">
                <a:latin typeface="Times New Roman" pitchFamily="18" charset="0"/>
                <a:cs typeface="Times New Roman" pitchFamily="18" charset="0"/>
              </a:rPr>
              <a:t>An </a:t>
            </a:r>
            <a:r>
              <a:rPr lang="en-US" sz="2000" dirty="0" err="1">
                <a:latin typeface="Times New Roman" pitchFamily="18" charset="0"/>
                <a:cs typeface="Times New Roman" pitchFamily="18" charset="0"/>
              </a:rPr>
              <a:t>ArrayList</a:t>
            </a:r>
            <a:r>
              <a:rPr lang="en-US" sz="2000" dirty="0">
                <a:latin typeface="Times New Roman" pitchFamily="18" charset="0"/>
                <a:cs typeface="Times New Roman" pitchFamily="18" charset="0"/>
              </a:rPr>
              <a:t> is a class that enables you to dynamically add or remove elements to the array. This is different from the simple array, which does not enable you to change the dimensions after it is initialized. The </a:t>
            </a:r>
            <a:r>
              <a:rPr lang="en-US" sz="2000" dirty="0" err="1">
                <a:latin typeface="Times New Roman" pitchFamily="18" charset="0"/>
                <a:cs typeface="Times New Roman" pitchFamily="18" charset="0"/>
              </a:rPr>
              <a:t>ArrayList</a:t>
            </a:r>
            <a:r>
              <a:rPr lang="en-US" sz="2000" dirty="0">
                <a:latin typeface="Times New Roman" pitchFamily="18" charset="0"/>
                <a:cs typeface="Times New Roman" pitchFamily="18" charset="0"/>
              </a:rPr>
              <a:t> class is useful when you don’t know the number of elements at the time of creation and also if you want to store different types of data in the array. In the Array examples, all elements of the </a:t>
            </a:r>
            <a:r>
              <a:rPr lang="en-US" sz="2000" dirty="0" err="1">
                <a:latin typeface="Times New Roman" pitchFamily="18" charset="0"/>
                <a:cs typeface="Times New Roman" pitchFamily="18" charset="0"/>
              </a:rPr>
              <a:t>mySet</a:t>
            </a:r>
            <a:r>
              <a:rPr lang="en-US" sz="2000" dirty="0">
                <a:latin typeface="Times New Roman" pitchFamily="18" charset="0"/>
                <a:cs typeface="Times New Roman" pitchFamily="18" charset="0"/>
              </a:rPr>
              <a:t> array had to be an int. An </a:t>
            </a:r>
            <a:r>
              <a:rPr lang="en-US" sz="2000" dirty="0" err="1">
                <a:latin typeface="Times New Roman" pitchFamily="18" charset="0"/>
                <a:cs typeface="Times New Roman" pitchFamily="18" charset="0"/>
              </a:rPr>
              <a:t>ArrayList</a:t>
            </a:r>
            <a:r>
              <a:rPr lang="en-US" sz="2000" dirty="0">
                <a:latin typeface="Times New Roman" pitchFamily="18" charset="0"/>
                <a:cs typeface="Times New Roman" pitchFamily="18" charset="0"/>
              </a:rPr>
              <a:t> has an Add method that takes an object as a parameter and enables you to store any type of object. The following code creates an </a:t>
            </a:r>
            <a:r>
              <a:rPr lang="en-US" sz="2000" dirty="0" err="1">
                <a:latin typeface="Times New Roman" pitchFamily="18" charset="0"/>
                <a:cs typeface="Times New Roman" pitchFamily="18" charset="0"/>
              </a:rPr>
              <a:t>ArrayList</a:t>
            </a:r>
            <a:r>
              <a:rPr lang="en-US" sz="2000" dirty="0">
                <a:latin typeface="Times New Roman" pitchFamily="18" charset="0"/>
                <a:cs typeface="Times New Roman" pitchFamily="18" charset="0"/>
              </a:rPr>
              <a:t> object and adds three elements of different types to the </a:t>
            </a:r>
            <a:r>
              <a:rPr lang="en-US" sz="2000" dirty="0" err="1">
                <a:latin typeface="Times New Roman" pitchFamily="18" charset="0"/>
                <a:cs typeface="Times New Roman" pitchFamily="18" charset="0"/>
              </a:rPr>
              <a:t>ArrayList</a:t>
            </a:r>
            <a:r>
              <a:rPr lang="en-US" sz="2000"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
        <p:nvSpPr>
          <p:cNvPr id="4" name="Прямоугольник 3"/>
          <p:cNvSpPr/>
          <p:nvPr/>
        </p:nvSpPr>
        <p:spPr>
          <a:xfrm>
            <a:off x="1083779" y="4230078"/>
            <a:ext cx="7232637" cy="1323439"/>
          </a:xfrm>
          <a:prstGeom prst="rect">
            <a:avLst/>
          </a:prstGeom>
        </p:spPr>
        <p:txBody>
          <a:bodyPr wrap="square">
            <a:spAutoFit/>
          </a:bodyPr>
          <a:lstStyle/>
          <a:p>
            <a:r>
              <a:rPr lang="en-US" sz="2000" b="1" dirty="0" err="1">
                <a:latin typeface="Times New Roman" pitchFamily="18" charset="0"/>
                <a:cs typeface="Times New Roman" pitchFamily="18" charset="0"/>
              </a:rPr>
              <a:t>ArrayList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myList</a:t>
            </a:r>
            <a:r>
              <a:rPr lang="en-US" sz="2000" b="1" dirty="0">
                <a:latin typeface="Times New Roman" pitchFamily="18" charset="0"/>
                <a:cs typeface="Times New Roman" pitchFamily="18" charset="0"/>
              </a:rPr>
              <a:t> = new </a:t>
            </a:r>
            <a:r>
              <a:rPr lang="en-US" sz="2000" b="1" dirty="0" err="1">
                <a:latin typeface="Times New Roman" pitchFamily="18" charset="0"/>
                <a:cs typeface="Times New Roman" pitchFamily="18" charset="0"/>
              </a:rPr>
              <a:t>ArrayList</a:t>
            </a:r>
            <a:r>
              <a:rPr lang="en-US" sz="2000" b="1" dirty="0" smtClean="0">
                <a:latin typeface="Times New Roman" pitchFamily="18" charset="0"/>
                <a:cs typeface="Times New Roman" pitchFamily="18" charset="0"/>
              </a:rPr>
              <a:t>();</a:t>
            </a:r>
            <a:endParaRPr lang="ru-RU" sz="2000" b="1" dirty="0" smtClean="0">
              <a:latin typeface="Times New Roman" pitchFamily="18" charset="0"/>
              <a:cs typeface="Times New Roman" pitchFamily="18" charset="0"/>
            </a:endParaRPr>
          </a:p>
          <a:p>
            <a:r>
              <a:rPr lang="en-US" sz="2000" b="1" dirty="0" err="1">
                <a:latin typeface="Times New Roman" pitchFamily="18" charset="0"/>
                <a:cs typeface="Times New Roman" pitchFamily="18" charset="0"/>
              </a:rPr>
              <a:t>myList.Add</a:t>
            </a:r>
            <a:r>
              <a:rPr lang="en-US" sz="2000" b="1" dirty="0">
                <a:latin typeface="Times New Roman" pitchFamily="18" charset="0"/>
                <a:cs typeface="Times New Roman" pitchFamily="18" charset="0"/>
              </a:rPr>
              <a:t>(1); </a:t>
            </a:r>
            <a:endParaRPr lang="ru-RU" sz="2000" b="1" dirty="0" smtClean="0">
              <a:latin typeface="Times New Roman" pitchFamily="18" charset="0"/>
              <a:cs typeface="Times New Roman" pitchFamily="18" charset="0"/>
            </a:endParaRPr>
          </a:p>
          <a:p>
            <a:r>
              <a:rPr lang="en-US" sz="2000" b="1" dirty="0" err="1" smtClean="0">
                <a:latin typeface="Times New Roman" pitchFamily="18" charset="0"/>
                <a:cs typeface="Times New Roman" pitchFamily="18" charset="0"/>
              </a:rPr>
              <a:t>myList.Add</a:t>
            </a:r>
            <a:r>
              <a:rPr lang="en-US" sz="2000" b="1" dirty="0">
                <a:latin typeface="Times New Roman" pitchFamily="18" charset="0"/>
                <a:cs typeface="Times New Roman" pitchFamily="18" charset="0"/>
              </a:rPr>
              <a:t>("hello world"); </a:t>
            </a:r>
            <a:endParaRPr lang="ru-RU" sz="2000" b="1" dirty="0" smtClean="0">
              <a:latin typeface="Times New Roman" pitchFamily="18" charset="0"/>
              <a:cs typeface="Times New Roman" pitchFamily="18" charset="0"/>
            </a:endParaRPr>
          </a:p>
          <a:p>
            <a:r>
              <a:rPr lang="en-US" sz="2000" b="1" dirty="0" err="1" smtClean="0">
                <a:latin typeface="Times New Roman" pitchFamily="18" charset="0"/>
                <a:cs typeface="Times New Roman" pitchFamily="18" charset="0"/>
              </a:rPr>
              <a:t>myList.Add</a:t>
            </a:r>
            <a:r>
              <a:rPr lang="en-US" sz="2000" b="1" dirty="0" smtClean="0">
                <a:latin typeface="Times New Roman" pitchFamily="18" charset="0"/>
                <a:cs typeface="Times New Roman" pitchFamily="18" charset="0"/>
              </a:rPr>
              <a:t>(new </a:t>
            </a:r>
            <a:r>
              <a:rPr lang="en-US" sz="2000" b="1" dirty="0" err="1">
                <a:latin typeface="Times New Roman" pitchFamily="18" charset="0"/>
                <a:cs typeface="Times New Roman" pitchFamily="18" charset="0"/>
              </a:rPr>
              <a:t>DateTime</a:t>
            </a:r>
            <a:r>
              <a:rPr lang="en-US" sz="2000" b="1" dirty="0">
                <a:latin typeface="Times New Roman" pitchFamily="18" charset="0"/>
                <a:cs typeface="Times New Roman" pitchFamily="18" charset="0"/>
              </a:rPr>
              <a:t>(2012, 01, 01)); </a:t>
            </a:r>
            <a:r>
              <a:rPr lang="en-US" sz="2000" b="1" dirty="0" smtClean="0">
                <a:latin typeface="Times New Roman" pitchFamily="18" charset="0"/>
                <a:cs typeface="Times New Roman" pitchFamily="18" charset="0"/>
              </a:rPr>
              <a:t> </a:t>
            </a:r>
            <a:endParaRPr lang="ru-RU" sz="2000" b="1"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B6AA0544-88D5-4893-90E4-ED1C54E0A194}" type="slidenum">
              <a:rPr lang="ru-RU" smtClean="0"/>
              <a:t>8</a:t>
            </a:fld>
            <a:endParaRPr lang="ru-RU"/>
          </a:p>
        </p:txBody>
      </p:sp>
    </p:spTree>
    <p:extLst>
      <p:ext uri="{BB962C8B-B14F-4D97-AF65-F5344CB8AC3E}">
        <p14:creationId xmlns:p14="http://schemas.microsoft.com/office/powerpoint/2010/main" val="2652688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989440"/>
            <a:ext cx="7992888" cy="400110"/>
          </a:xfrm>
          <a:prstGeom prst="rect">
            <a:avLst/>
          </a:prstGeom>
        </p:spPr>
        <p:txBody>
          <a:bodyPr wrap="square">
            <a:spAutoFit/>
          </a:bodyPr>
          <a:lstStyle/>
          <a:p>
            <a:r>
              <a:rPr lang="en-US" sz="2000" b="1" dirty="0">
                <a:latin typeface="Times New Roman" pitchFamily="18" charset="0"/>
                <a:cs typeface="Times New Roman" pitchFamily="18" charset="0"/>
              </a:rPr>
              <a:t>TABLE </a:t>
            </a:r>
            <a:r>
              <a:rPr lang="en-US" sz="2000" b="1" dirty="0" smtClean="0">
                <a:latin typeface="Times New Roman" pitchFamily="18" charset="0"/>
                <a:cs typeface="Times New Roman" pitchFamily="18" charset="0"/>
              </a:rPr>
              <a:t>2 : </a:t>
            </a:r>
            <a:r>
              <a:rPr lang="en-US" sz="2000" dirty="0">
                <a:latin typeface="Times New Roman" pitchFamily="18" charset="0"/>
                <a:cs typeface="Times New Roman" pitchFamily="18" charset="0"/>
              </a:rPr>
              <a:t>Common System Array </a:t>
            </a:r>
            <a:r>
              <a:rPr lang="en-US" sz="2000" dirty="0" smtClean="0">
                <a:latin typeface="Times New Roman" pitchFamily="18" charset="0"/>
                <a:cs typeface="Times New Roman" pitchFamily="18" charset="0"/>
              </a:rPr>
              <a:t>Properties</a:t>
            </a:r>
            <a:endParaRPr lang="ru-RU" sz="2000" dirty="0">
              <a:latin typeface="Times New Roman" pitchFamily="18" charset="0"/>
              <a:cs typeface="Times New Roman" pitchFamily="18" charset="0"/>
            </a:endParaRPr>
          </a:p>
        </p:txBody>
      </p:sp>
      <p:sp>
        <p:nvSpPr>
          <p:cNvPr id="3" name="Прямоугольник 2"/>
          <p:cNvSpPr/>
          <p:nvPr/>
        </p:nvSpPr>
        <p:spPr>
          <a:xfrm>
            <a:off x="1281329" y="589330"/>
            <a:ext cx="1359924" cy="461665"/>
          </a:xfrm>
          <a:prstGeom prst="rect">
            <a:avLst/>
          </a:prstGeom>
        </p:spPr>
        <p:txBody>
          <a:bodyPr wrap="none">
            <a:spAutoFit/>
          </a:bodyPr>
          <a:lstStyle/>
          <a:p>
            <a:r>
              <a:rPr lang="en-US" sz="2400" b="1" dirty="0" err="1"/>
              <a:t>ArrayList</a:t>
            </a:r>
            <a:r>
              <a:rPr lang="en-US" dirty="0"/>
              <a:t> </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187002862"/>
              </p:ext>
            </p:extLst>
          </p:nvPr>
        </p:nvGraphicFramePr>
        <p:xfrm>
          <a:off x="1043608" y="1556792"/>
          <a:ext cx="6912768" cy="3312366"/>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20000"/>
                    </a:ext>
                  </a:extLst>
                </a:gridCol>
                <a:gridCol w="4968552">
                  <a:extLst>
                    <a:ext uri="{9D8B030D-6E8A-4147-A177-3AD203B41FA5}">
                      <a16:colId xmlns:a16="http://schemas.microsoft.com/office/drawing/2014/main" val="20001"/>
                    </a:ext>
                  </a:extLst>
                </a:gridCol>
              </a:tblGrid>
              <a:tr h="517557">
                <a:tc>
                  <a:txBody>
                    <a:bodyPr/>
                    <a:lstStyle/>
                    <a:p>
                      <a:pPr algn="ctr"/>
                      <a:r>
                        <a:rPr lang="en-US" sz="2400" b="1" i="0" u="none" strike="noStrike" kern="1200" baseline="0" dirty="0" smtClean="0">
                          <a:solidFill>
                            <a:schemeClr val="lt1"/>
                          </a:solidFill>
                          <a:latin typeface="Times New Roman" pitchFamily="18" charset="0"/>
                          <a:ea typeface="+mn-ea"/>
                          <a:cs typeface="Times New Roman" pitchFamily="18" charset="0"/>
                        </a:rPr>
                        <a:t>PROPERTY </a:t>
                      </a:r>
                      <a:endParaRPr lang="ru-RU" sz="2400" dirty="0">
                        <a:latin typeface="Times New Roman" pitchFamily="18" charset="0"/>
                        <a:cs typeface="Times New Roman" pitchFamily="18" charset="0"/>
                      </a:endParaRPr>
                    </a:p>
                  </a:txBody>
                  <a:tcPr/>
                </a:tc>
                <a:tc>
                  <a:txBody>
                    <a:bodyPr/>
                    <a:lstStyle/>
                    <a:p>
                      <a:pPr algn="ctr"/>
                      <a:r>
                        <a:rPr lang="en-US" sz="2400" b="1" i="0" u="none" strike="noStrike" kern="1200" baseline="0" dirty="0" smtClean="0">
                          <a:solidFill>
                            <a:schemeClr val="lt1"/>
                          </a:solidFill>
                          <a:latin typeface="Times New Roman" pitchFamily="18" charset="0"/>
                          <a:ea typeface="+mn-ea"/>
                          <a:cs typeface="Times New Roman" pitchFamily="18" charset="0"/>
                        </a:rPr>
                        <a:t>DESCRIPTION </a:t>
                      </a:r>
                      <a:endParaRPr lang="ru-RU" sz="24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931603">
                <a:tc>
                  <a:txBody>
                    <a:bodyPr/>
                    <a:lstStyle/>
                    <a:p>
                      <a:r>
                        <a:rPr lang="en-US" sz="2400" b="0" i="0" u="none" strike="noStrike" kern="1200" baseline="0" dirty="0" smtClean="0">
                          <a:solidFill>
                            <a:schemeClr val="dk1"/>
                          </a:solidFill>
                          <a:latin typeface="Times New Roman" pitchFamily="18" charset="0"/>
                          <a:ea typeface="+mn-ea"/>
                          <a:cs typeface="Times New Roman" pitchFamily="18" charset="0"/>
                        </a:rPr>
                        <a:t>Capacity </a:t>
                      </a:r>
                      <a:endParaRPr lang="ru-RU" sz="2400" dirty="0">
                        <a:latin typeface="Times New Roman" pitchFamily="18" charset="0"/>
                        <a:cs typeface="Times New Roman" pitchFamily="18" charset="0"/>
                      </a:endParaRPr>
                    </a:p>
                  </a:txBody>
                  <a:tcPr/>
                </a:tc>
                <a:tc>
                  <a:txBody>
                    <a:bodyPr/>
                    <a:lstStyle/>
                    <a:p>
                      <a:r>
                        <a:rPr lang="en-US" sz="2400" b="0" i="0" u="none" strike="noStrike" kern="1200" baseline="0" dirty="0" smtClean="0">
                          <a:solidFill>
                            <a:schemeClr val="dk1"/>
                          </a:solidFill>
                          <a:latin typeface="Times New Roman" pitchFamily="18" charset="0"/>
                          <a:ea typeface="+mn-ea"/>
                          <a:cs typeface="Times New Roman" pitchFamily="18" charset="0"/>
                        </a:rPr>
                        <a:t>Gets or sets the number of elements in the </a:t>
                      </a:r>
                      <a:r>
                        <a:rPr lang="en-US" sz="2400" b="0" i="0" u="none" strike="noStrike" kern="1200" baseline="0" dirty="0" err="1" smtClean="0">
                          <a:solidFill>
                            <a:schemeClr val="dk1"/>
                          </a:solidFill>
                          <a:latin typeface="Times New Roman" pitchFamily="18" charset="0"/>
                          <a:ea typeface="+mn-ea"/>
                          <a:cs typeface="Times New Roman" pitchFamily="18" charset="0"/>
                        </a:rPr>
                        <a:t>ArrayList</a:t>
                      </a:r>
                      <a:r>
                        <a:rPr lang="en-US" sz="2400" b="0" i="0" u="none" strike="noStrike" kern="1200" baseline="0" dirty="0" smtClean="0">
                          <a:solidFill>
                            <a:schemeClr val="dk1"/>
                          </a:solidFill>
                          <a:latin typeface="Times New Roman" pitchFamily="18" charset="0"/>
                          <a:ea typeface="+mn-ea"/>
                          <a:cs typeface="Times New Roman" pitchFamily="18" charset="0"/>
                        </a:rPr>
                        <a:t> </a:t>
                      </a:r>
                      <a:endParaRPr lang="ru-RU" sz="24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931603">
                <a:tc>
                  <a:txBody>
                    <a:bodyPr/>
                    <a:lstStyle/>
                    <a:p>
                      <a:r>
                        <a:rPr lang="en-US" sz="2400" b="0" i="0" u="none" strike="noStrike" kern="1200" baseline="0" dirty="0" smtClean="0">
                          <a:solidFill>
                            <a:schemeClr val="dk1"/>
                          </a:solidFill>
                          <a:latin typeface="Times New Roman" pitchFamily="18" charset="0"/>
                          <a:ea typeface="+mn-ea"/>
                          <a:cs typeface="Times New Roman" pitchFamily="18" charset="0"/>
                        </a:rPr>
                        <a:t>Count </a:t>
                      </a:r>
                      <a:endParaRPr lang="ru-RU" sz="2400" dirty="0">
                        <a:latin typeface="Times New Roman" pitchFamily="18" charset="0"/>
                        <a:cs typeface="Times New Roman" pitchFamily="18" charset="0"/>
                      </a:endParaRPr>
                    </a:p>
                  </a:txBody>
                  <a:tcPr/>
                </a:tc>
                <a:tc>
                  <a:txBody>
                    <a:bodyPr/>
                    <a:lstStyle/>
                    <a:p>
                      <a:r>
                        <a:rPr lang="en-US" sz="2400" b="0" i="0" u="none" strike="noStrike" kern="1200" baseline="0" dirty="0" smtClean="0">
                          <a:solidFill>
                            <a:schemeClr val="dk1"/>
                          </a:solidFill>
                          <a:latin typeface="Times New Roman" pitchFamily="18" charset="0"/>
                          <a:ea typeface="+mn-ea"/>
                          <a:cs typeface="Times New Roman" pitchFamily="18" charset="0"/>
                        </a:rPr>
                        <a:t>Gets the number of actual elements in the </a:t>
                      </a:r>
                      <a:r>
                        <a:rPr lang="en-US" sz="2400" b="0" i="0" u="none" strike="noStrike" kern="1200" baseline="0" dirty="0" err="1" smtClean="0">
                          <a:solidFill>
                            <a:schemeClr val="dk1"/>
                          </a:solidFill>
                          <a:latin typeface="Times New Roman" pitchFamily="18" charset="0"/>
                          <a:ea typeface="+mn-ea"/>
                          <a:cs typeface="Times New Roman" pitchFamily="18" charset="0"/>
                        </a:rPr>
                        <a:t>ArrayList</a:t>
                      </a:r>
                      <a:r>
                        <a:rPr lang="en-US" sz="2400" b="0" i="0" u="none" strike="noStrike" kern="1200" baseline="0" dirty="0" smtClean="0">
                          <a:solidFill>
                            <a:schemeClr val="dk1"/>
                          </a:solidFill>
                          <a:latin typeface="Times New Roman" pitchFamily="18" charset="0"/>
                          <a:ea typeface="+mn-ea"/>
                          <a:cs typeface="Times New Roman" pitchFamily="18" charset="0"/>
                        </a:rPr>
                        <a:t> </a:t>
                      </a:r>
                      <a:endParaRPr lang="ru-RU" sz="24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931603">
                <a:tc>
                  <a:txBody>
                    <a:bodyPr/>
                    <a:lstStyle/>
                    <a:p>
                      <a:r>
                        <a:rPr lang="en-US" sz="2400" b="0" i="0" u="none" strike="noStrike" kern="1200" baseline="0" dirty="0" smtClean="0">
                          <a:solidFill>
                            <a:schemeClr val="dk1"/>
                          </a:solidFill>
                          <a:latin typeface="Times New Roman" pitchFamily="18" charset="0"/>
                          <a:ea typeface="+mn-ea"/>
                          <a:cs typeface="Times New Roman" pitchFamily="18" charset="0"/>
                        </a:rPr>
                        <a:t>Item </a:t>
                      </a:r>
                      <a:endParaRPr lang="ru-RU" sz="2400" dirty="0">
                        <a:latin typeface="Times New Roman" pitchFamily="18" charset="0"/>
                        <a:cs typeface="Times New Roman" pitchFamily="18" charset="0"/>
                      </a:endParaRPr>
                    </a:p>
                  </a:txBody>
                  <a:tcPr/>
                </a:tc>
                <a:tc>
                  <a:txBody>
                    <a:bodyPr/>
                    <a:lstStyle/>
                    <a:p>
                      <a:r>
                        <a:rPr lang="en-US" sz="2400" b="0" i="0" u="none" strike="noStrike" kern="1200" baseline="0" dirty="0" smtClean="0">
                          <a:solidFill>
                            <a:schemeClr val="dk1"/>
                          </a:solidFill>
                          <a:latin typeface="Times New Roman" pitchFamily="18" charset="0"/>
                          <a:ea typeface="+mn-ea"/>
                          <a:cs typeface="Times New Roman" pitchFamily="18" charset="0"/>
                        </a:rPr>
                        <a:t>Gets or sets the element at the specified index </a:t>
                      </a:r>
                      <a:endParaRPr lang="ru-RU" sz="24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bl>
          </a:graphicData>
        </a:graphic>
      </p:graphicFrame>
      <p:sp>
        <p:nvSpPr>
          <p:cNvPr id="5" name="Номер слайда 4"/>
          <p:cNvSpPr>
            <a:spLocks noGrp="1"/>
          </p:cNvSpPr>
          <p:nvPr>
            <p:ph type="sldNum" sz="quarter" idx="12"/>
          </p:nvPr>
        </p:nvSpPr>
        <p:spPr/>
        <p:txBody>
          <a:bodyPr/>
          <a:lstStyle/>
          <a:p>
            <a:fld id="{B6AA0544-88D5-4893-90E4-ED1C54E0A194}" type="slidenum">
              <a:rPr lang="ru-RU" smtClean="0"/>
              <a:t>9</a:t>
            </a:fld>
            <a:endParaRPr lang="ru-RU"/>
          </a:p>
        </p:txBody>
      </p:sp>
    </p:spTree>
    <p:extLst>
      <p:ext uri="{BB962C8B-B14F-4D97-AF65-F5344CB8AC3E}">
        <p14:creationId xmlns:p14="http://schemas.microsoft.com/office/powerpoint/2010/main" val="25973926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2555</TotalTime>
  <Words>2475</Words>
  <Application>Microsoft Office PowerPoint</Application>
  <PresentationFormat>Экран (4:3)</PresentationFormat>
  <Paragraphs>319</Paragraphs>
  <Slides>27</Slides>
  <Notes>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27</vt:i4>
      </vt:variant>
    </vt:vector>
  </HeadingPairs>
  <TitlesOfParts>
    <vt:vector size="35" baseType="lpstr">
      <vt:lpstr>Arial</vt:lpstr>
      <vt:lpstr>Calibri</vt:lpstr>
      <vt:lpstr>Consolas</vt:lpstr>
      <vt:lpstr>Proxima Nova Rg</vt:lpstr>
      <vt:lpstr>Sabon LT Std</vt:lpstr>
      <vt:lpstr>Times New Roman</vt:lpstr>
      <vt:lpstr>WileyCodeSTD</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Windows User</dc:creator>
  <cp:lastModifiedBy>User</cp:lastModifiedBy>
  <cp:revision>78</cp:revision>
  <dcterms:created xsi:type="dcterms:W3CDTF">2017-03-31T16:48:47Z</dcterms:created>
  <dcterms:modified xsi:type="dcterms:W3CDTF">2019-11-06T06:22:42Z</dcterms:modified>
</cp:coreProperties>
</file>